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96" r:id="rId2"/>
    <p:sldId id="266" r:id="rId3"/>
    <p:sldId id="297" r:id="rId4"/>
    <p:sldId id="295" r:id="rId5"/>
    <p:sldId id="300" r:id="rId6"/>
    <p:sldId id="298" r:id="rId7"/>
    <p:sldId id="321" r:id="rId8"/>
    <p:sldId id="320" r:id="rId9"/>
    <p:sldId id="299" r:id="rId10"/>
    <p:sldId id="301" r:id="rId11"/>
    <p:sldId id="258" r:id="rId12"/>
    <p:sldId id="318" r:id="rId13"/>
    <p:sldId id="302" r:id="rId14"/>
    <p:sldId id="259" r:id="rId15"/>
    <p:sldId id="303" r:id="rId16"/>
    <p:sldId id="304" r:id="rId17"/>
    <p:sldId id="305" r:id="rId18"/>
    <p:sldId id="260" r:id="rId19"/>
    <p:sldId id="309" r:id="rId20"/>
    <p:sldId id="310" r:id="rId21"/>
    <p:sldId id="311" r:id="rId22"/>
    <p:sldId id="312" r:id="rId23"/>
    <p:sldId id="313" r:id="rId24"/>
    <p:sldId id="277" r:id="rId25"/>
    <p:sldId id="314" r:id="rId26"/>
    <p:sldId id="315" r:id="rId27"/>
    <p:sldId id="316" r:id="rId28"/>
    <p:sldId id="257"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FFFFF"/>
    <a:srgbClr val="00FA00"/>
    <a:srgbClr val="00CD00"/>
    <a:srgbClr val="00CCCC"/>
    <a:srgbClr val="FFFF99"/>
    <a:srgbClr val="FFA9DF"/>
    <a:srgbClr val="A7FFEA"/>
    <a:srgbClr val="7AFFE1"/>
    <a:srgbClr val="CA9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94696"/>
  </p:normalViewPr>
  <p:slideViewPr>
    <p:cSldViewPr snapToGrid="0" snapToObjects="1">
      <p:cViewPr varScale="1">
        <p:scale>
          <a:sx n="105" d="100"/>
          <a:sy n="105" d="100"/>
        </p:scale>
        <p:origin x="1104" y="176"/>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6492A-2CA2-E643-8AA6-7A3DBD9E2B39}"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B060D-D020-B54C-829E-DB3A4113A29E}" type="slidenum">
              <a:rPr lang="en-US" smtClean="0"/>
              <a:t>‹#›</a:t>
            </a:fld>
            <a:endParaRPr lang="en-US"/>
          </a:p>
        </p:txBody>
      </p:sp>
    </p:spTree>
    <p:extLst>
      <p:ext uri="{BB962C8B-B14F-4D97-AF65-F5344CB8AC3E}">
        <p14:creationId xmlns:p14="http://schemas.microsoft.com/office/powerpoint/2010/main" val="418348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a:t>
            </a:fld>
            <a:endParaRPr lang="en-US"/>
          </a:p>
        </p:txBody>
      </p:sp>
    </p:spTree>
    <p:extLst>
      <p:ext uri="{BB962C8B-B14F-4D97-AF65-F5344CB8AC3E}">
        <p14:creationId xmlns:p14="http://schemas.microsoft.com/office/powerpoint/2010/main" val="123569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10</a:t>
            </a:fld>
            <a:endParaRPr lang="en-US"/>
          </a:p>
        </p:txBody>
      </p:sp>
    </p:spTree>
    <p:extLst>
      <p:ext uri="{BB962C8B-B14F-4D97-AF65-F5344CB8AC3E}">
        <p14:creationId xmlns:p14="http://schemas.microsoft.com/office/powerpoint/2010/main" val="81536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11</a:t>
            </a:fld>
            <a:endParaRPr lang="en-US"/>
          </a:p>
        </p:txBody>
      </p:sp>
    </p:spTree>
    <p:extLst>
      <p:ext uri="{BB962C8B-B14F-4D97-AF65-F5344CB8AC3E}">
        <p14:creationId xmlns:p14="http://schemas.microsoft.com/office/powerpoint/2010/main" val="366851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12</a:t>
            </a:fld>
            <a:endParaRPr lang="en-US"/>
          </a:p>
        </p:txBody>
      </p:sp>
    </p:spTree>
    <p:extLst>
      <p:ext uri="{BB962C8B-B14F-4D97-AF65-F5344CB8AC3E}">
        <p14:creationId xmlns:p14="http://schemas.microsoft.com/office/powerpoint/2010/main" val="347195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13</a:t>
            </a:fld>
            <a:endParaRPr lang="en-US"/>
          </a:p>
        </p:txBody>
      </p:sp>
    </p:spTree>
    <p:extLst>
      <p:ext uri="{BB962C8B-B14F-4D97-AF65-F5344CB8AC3E}">
        <p14:creationId xmlns:p14="http://schemas.microsoft.com/office/powerpoint/2010/main" val="149334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14</a:t>
            </a:fld>
            <a:endParaRPr lang="en-US"/>
          </a:p>
        </p:txBody>
      </p:sp>
    </p:spTree>
    <p:extLst>
      <p:ext uri="{BB962C8B-B14F-4D97-AF65-F5344CB8AC3E}">
        <p14:creationId xmlns:p14="http://schemas.microsoft.com/office/powerpoint/2010/main" val="404012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15</a:t>
            </a:fld>
            <a:endParaRPr lang="en-US"/>
          </a:p>
        </p:txBody>
      </p:sp>
    </p:spTree>
    <p:extLst>
      <p:ext uri="{BB962C8B-B14F-4D97-AF65-F5344CB8AC3E}">
        <p14:creationId xmlns:p14="http://schemas.microsoft.com/office/powerpoint/2010/main" val="127836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16</a:t>
            </a:fld>
            <a:endParaRPr lang="en-US"/>
          </a:p>
        </p:txBody>
      </p:sp>
    </p:spTree>
    <p:extLst>
      <p:ext uri="{BB962C8B-B14F-4D97-AF65-F5344CB8AC3E}">
        <p14:creationId xmlns:p14="http://schemas.microsoft.com/office/powerpoint/2010/main" val="280542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17</a:t>
            </a:fld>
            <a:endParaRPr lang="en-US"/>
          </a:p>
        </p:txBody>
      </p:sp>
    </p:spTree>
    <p:extLst>
      <p:ext uri="{BB962C8B-B14F-4D97-AF65-F5344CB8AC3E}">
        <p14:creationId xmlns:p14="http://schemas.microsoft.com/office/powerpoint/2010/main" val="4267826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18</a:t>
            </a:fld>
            <a:endParaRPr lang="en-US"/>
          </a:p>
        </p:txBody>
      </p:sp>
    </p:spTree>
    <p:extLst>
      <p:ext uri="{BB962C8B-B14F-4D97-AF65-F5344CB8AC3E}">
        <p14:creationId xmlns:p14="http://schemas.microsoft.com/office/powerpoint/2010/main" val="322791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19</a:t>
            </a:fld>
            <a:endParaRPr lang="en-US"/>
          </a:p>
        </p:txBody>
      </p:sp>
    </p:spTree>
    <p:extLst>
      <p:ext uri="{BB962C8B-B14F-4D97-AF65-F5344CB8AC3E}">
        <p14:creationId xmlns:p14="http://schemas.microsoft.com/office/powerpoint/2010/main" val="344122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a:t>
            </a:fld>
            <a:endParaRPr lang="en-US"/>
          </a:p>
        </p:txBody>
      </p:sp>
    </p:spTree>
    <p:extLst>
      <p:ext uri="{BB962C8B-B14F-4D97-AF65-F5344CB8AC3E}">
        <p14:creationId xmlns:p14="http://schemas.microsoft.com/office/powerpoint/2010/main" val="1857249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20</a:t>
            </a:fld>
            <a:endParaRPr lang="en-US"/>
          </a:p>
        </p:txBody>
      </p:sp>
    </p:spTree>
    <p:extLst>
      <p:ext uri="{BB962C8B-B14F-4D97-AF65-F5344CB8AC3E}">
        <p14:creationId xmlns:p14="http://schemas.microsoft.com/office/powerpoint/2010/main" val="125008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21</a:t>
            </a:fld>
            <a:endParaRPr lang="en-US"/>
          </a:p>
        </p:txBody>
      </p:sp>
    </p:spTree>
    <p:extLst>
      <p:ext uri="{BB962C8B-B14F-4D97-AF65-F5344CB8AC3E}">
        <p14:creationId xmlns:p14="http://schemas.microsoft.com/office/powerpoint/2010/main" val="418093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22</a:t>
            </a:fld>
            <a:endParaRPr lang="en-US"/>
          </a:p>
        </p:txBody>
      </p:sp>
    </p:spTree>
    <p:extLst>
      <p:ext uri="{BB962C8B-B14F-4D97-AF65-F5344CB8AC3E}">
        <p14:creationId xmlns:p14="http://schemas.microsoft.com/office/powerpoint/2010/main" val="12941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23</a:t>
            </a:fld>
            <a:endParaRPr lang="en-US"/>
          </a:p>
        </p:txBody>
      </p:sp>
    </p:spTree>
    <p:extLst>
      <p:ext uri="{BB962C8B-B14F-4D97-AF65-F5344CB8AC3E}">
        <p14:creationId xmlns:p14="http://schemas.microsoft.com/office/powerpoint/2010/main" val="3193983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24</a:t>
            </a:fld>
            <a:endParaRPr lang="en-US"/>
          </a:p>
        </p:txBody>
      </p:sp>
    </p:spTree>
    <p:extLst>
      <p:ext uri="{BB962C8B-B14F-4D97-AF65-F5344CB8AC3E}">
        <p14:creationId xmlns:p14="http://schemas.microsoft.com/office/powerpoint/2010/main" val="1273085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25</a:t>
            </a:fld>
            <a:endParaRPr lang="en-US"/>
          </a:p>
        </p:txBody>
      </p:sp>
    </p:spTree>
    <p:extLst>
      <p:ext uri="{BB962C8B-B14F-4D97-AF65-F5344CB8AC3E}">
        <p14:creationId xmlns:p14="http://schemas.microsoft.com/office/powerpoint/2010/main" val="1017790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26</a:t>
            </a:fld>
            <a:endParaRPr lang="en-US"/>
          </a:p>
        </p:txBody>
      </p:sp>
    </p:spTree>
    <p:extLst>
      <p:ext uri="{BB962C8B-B14F-4D97-AF65-F5344CB8AC3E}">
        <p14:creationId xmlns:p14="http://schemas.microsoft.com/office/powerpoint/2010/main" val="2360397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27</a:t>
            </a:fld>
            <a:endParaRPr lang="en-US"/>
          </a:p>
        </p:txBody>
      </p:sp>
    </p:spTree>
    <p:extLst>
      <p:ext uri="{BB962C8B-B14F-4D97-AF65-F5344CB8AC3E}">
        <p14:creationId xmlns:p14="http://schemas.microsoft.com/office/powerpoint/2010/main" val="3496751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28</a:t>
            </a:fld>
            <a:endParaRPr lang="en-US"/>
          </a:p>
        </p:txBody>
      </p:sp>
    </p:spTree>
    <p:extLst>
      <p:ext uri="{BB962C8B-B14F-4D97-AF65-F5344CB8AC3E}">
        <p14:creationId xmlns:p14="http://schemas.microsoft.com/office/powerpoint/2010/main" val="1252735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29</a:t>
            </a:fld>
            <a:endParaRPr lang="en-US"/>
          </a:p>
        </p:txBody>
      </p:sp>
    </p:spTree>
    <p:extLst>
      <p:ext uri="{BB962C8B-B14F-4D97-AF65-F5344CB8AC3E}">
        <p14:creationId xmlns:p14="http://schemas.microsoft.com/office/powerpoint/2010/main" val="801735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3</a:t>
            </a:fld>
            <a:endParaRPr lang="en-US"/>
          </a:p>
        </p:txBody>
      </p:sp>
    </p:spTree>
    <p:extLst>
      <p:ext uri="{BB962C8B-B14F-4D97-AF65-F5344CB8AC3E}">
        <p14:creationId xmlns:p14="http://schemas.microsoft.com/office/powerpoint/2010/main" val="231376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4</a:t>
            </a:fld>
            <a:endParaRPr lang="en-US"/>
          </a:p>
        </p:txBody>
      </p:sp>
    </p:spTree>
    <p:extLst>
      <p:ext uri="{BB962C8B-B14F-4D97-AF65-F5344CB8AC3E}">
        <p14:creationId xmlns:p14="http://schemas.microsoft.com/office/powerpoint/2010/main" val="392621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5</a:t>
            </a:fld>
            <a:endParaRPr lang="en-US"/>
          </a:p>
        </p:txBody>
      </p:sp>
    </p:spTree>
    <p:extLst>
      <p:ext uri="{BB962C8B-B14F-4D97-AF65-F5344CB8AC3E}">
        <p14:creationId xmlns:p14="http://schemas.microsoft.com/office/powerpoint/2010/main" val="216595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6</a:t>
            </a:fld>
            <a:endParaRPr lang="en-US"/>
          </a:p>
        </p:txBody>
      </p:sp>
    </p:spTree>
    <p:extLst>
      <p:ext uri="{BB962C8B-B14F-4D97-AF65-F5344CB8AC3E}">
        <p14:creationId xmlns:p14="http://schemas.microsoft.com/office/powerpoint/2010/main" val="15204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7</a:t>
            </a:fld>
            <a:endParaRPr lang="en-US"/>
          </a:p>
        </p:txBody>
      </p:sp>
    </p:spTree>
    <p:extLst>
      <p:ext uri="{BB962C8B-B14F-4D97-AF65-F5344CB8AC3E}">
        <p14:creationId xmlns:p14="http://schemas.microsoft.com/office/powerpoint/2010/main" val="47455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8</a:t>
            </a:fld>
            <a:endParaRPr lang="en-US"/>
          </a:p>
        </p:txBody>
      </p:sp>
    </p:spTree>
    <p:extLst>
      <p:ext uri="{BB962C8B-B14F-4D97-AF65-F5344CB8AC3E}">
        <p14:creationId xmlns:p14="http://schemas.microsoft.com/office/powerpoint/2010/main" val="226819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9</a:t>
            </a:fld>
            <a:endParaRPr lang="en-US"/>
          </a:p>
        </p:txBody>
      </p:sp>
    </p:spTree>
    <p:extLst>
      <p:ext uri="{BB962C8B-B14F-4D97-AF65-F5344CB8AC3E}">
        <p14:creationId xmlns:p14="http://schemas.microsoft.com/office/powerpoint/2010/main" val="29130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D8-66F5-C247-80F9-1F4F7ADB9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2AD74-3C9B-414A-9C3C-0FF950A65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B94B2-0CEB-514A-8704-081AF482C750}"/>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8D1126C4-42AB-394B-AE66-EB5E35AD8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C074-D5BA-3F40-A694-68FBFB0E5063}"/>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7316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2FCC-9C07-684B-9280-E6126DD5D0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4015F-8B7A-7848-8A8D-DFDCB5361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3C72-C28F-EC47-8002-94E4BF5D5A59}"/>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547A7D6E-C823-0D4A-8C85-AACCAB43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8258-BFA7-5141-A258-B48C1BF222F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0508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E96F-680F-E141-A849-FB5D4A264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59185D-029F-0C4C-BC37-9443F85D83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3A62C-1711-AC41-9B0A-61B65831895D}"/>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6C9CCD9A-237F-2E46-A22B-A145EF0F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DBDC-D801-744C-B9D7-A829F2DD61CB}"/>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13869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F1B-DD55-C942-9802-8B9AC347B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E7C8-FB1D-8249-828B-01B44C85B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15D62-B073-7343-A1AE-93C5BFAFA6F8}"/>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87579AD4-BC1E-4F45-BA5A-AAFE573CA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E9F3-3376-EA40-95B3-9C5CD72C3BB5}"/>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25975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BF26-D1EA-5F4F-B770-999D7282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6BA8-C34E-B84F-9BC1-0C925AB86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30624B-E230-B049-971A-4AD1A3D18292}"/>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16B248EB-9420-7E40-AE43-7FF74CD7B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4830-33FF-2646-AB7A-693C5275882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998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09B-727E-194D-9639-A0A4247D2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9FDD6-37DD-3044-B6C3-1766546A0B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76A04-9E0B-FD43-93EF-217F94996B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811F-7C84-4F40-9C57-28298492F269}"/>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6" name="Footer Placeholder 5">
            <a:extLst>
              <a:ext uri="{FF2B5EF4-FFF2-40B4-BE49-F238E27FC236}">
                <a16:creationId xmlns:a16="http://schemas.microsoft.com/office/drawing/2014/main" id="{F13F5D38-0844-0847-86C2-80E2389AA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376E-79D2-914B-9F81-41DB014845B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092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58F-2E14-9546-AD83-A97BF05B7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0BA-4A50-F44B-9F12-48F7E221C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6DF8ED-889D-6749-84F4-D4CA33FD5F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39825-6E6F-A44A-BD33-E88734524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A7828-F377-C444-8F70-1723633AB2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E6CD2-3D9D-E842-8F52-CB929A5AF0D2}"/>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8" name="Footer Placeholder 7">
            <a:extLst>
              <a:ext uri="{FF2B5EF4-FFF2-40B4-BE49-F238E27FC236}">
                <a16:creationId xmlns:a16="http://schemas.microsoft.com/office/drawing/2014/main" id="{BCC631CE-B1BC-B64C-8DB6-35617241A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9ED6E-68B5-CE48-AD00-3692CAC75208}"/>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6781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64B-1287-F94A-BB22-A8CA60792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8CE2-6C0C-4749-ADB9-C6FACA8DE0EC}"/>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4" name="Footer Placeholder 3">
            <a:extLst>
              <a:ext uri="{FF2B5EF4-FFF2-40B4-BE49-F238E27FC236}">
                <a16:creationId xmlns:a16="http://schemas.microsoft.com/office/drawing/2014/main" id="{F4446EFE-9EA8-2240-A4E6-20F0403BC6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103C8-E264-8848-B850-A0449F007EE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755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9B0F-F05F-A549-BD87-57A8F545F6A1}"/>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3" name="Footer Placeholder 2">
            <a:extLst>
              <a:ext uri="{FF2B5EF4-FFF2-40B4-BE49-F238E27FC236}">
                <a16:creationId xmlns:a16="http://schemas.microsoft.com/office/drawing/2014/main" id="{8D2053F8-E8D3-4F45-BEF2-1E63DE67E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EA1F6-720B-D24B-9FBF-1AF9FA760B4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03090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ED50-D677-5F4E-9FD1-57005FDF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68E7D-33D5-A643-8F3F-3DE017BAA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00E24-616B-4041-A2D9-FA2A6F78B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87BCC-587C-CB42-9799-529BA5DD8D6C}"/>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6" name="Footer Placeholder 5">
            <a:extLst>
              <a:ext uri="{FF2B5EF4-FFF2-40B4-BE49-F238E27FC236}">
                <a16:creationId xmlns:a16="http://schemas.microsoft.com/office/drawing/2014/main" id="{19A608AC-136F-0745-B383-7FE39E2B8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96367-E460-A644-91E5-5504B3B3563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501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7965-1F8C-924C-BAA9-ED7F1CE06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071FA-BD8B-7143-8D47-D6119A917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7AE25-D2CA-C64C-8DC5-50DA8C4B2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FFCA0-9DF5-E040-B517-5AE6A48C5049}"/>
              </a:ext>
            </a:extLst>
          </p:cNvPr>
          <p:cNvSpPr>
            <a:spLocks noGrp="1"/>
          </p:cNvSpPr>
          <p:nvPr>
            <p:ph type="dt" sz="half" idx="10"/>
          </p:nvPr>
        </p:nvSpPr>
        <p:spPr/>
        <p:txBody>
          <a:bodyPr/>
          <a:lstStyle/>
          <a:p>
            <a:fld id="{BA5230AD-8316-4848-86F6-EF97FAB217B6}" type="datetimeFigureOut">
              <a:rPr lang="en-US" smtClean="0"/>
              <a:t>6/26/23</a:t>
            </a:fld>
            <a:endParaRPr lang="en-US"/>
          </a:p>
        </p:txBody>
      </p:sp>
      <p:sp>
        <p:nvSpPr>
          <p:cNvPr id="6" name="Footer Placeholder 5">
            <a:extLst>
              <a:ext uri="{FF2B5EF4-FFF2-40B4-BE49-F238E27FC236}">
                <a16:creationId xmlns:a16="http://schemas.microsoft.com/office/drawing/2014/main" id="{2D8C490F-7943-204B-AD72-7AC806AE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1AEF-6F85-FF41-A3AD-331BC76B28F4}"/>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144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AC297-F7BD-A348-BC5F-84DEC90D9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16EF-872D-CC4E-93DF-97D4A835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67A77-59DE-2A43-A6AF-BEEDDD8E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230AD-8316-4848-86F6-EF97FAB217B6}" type="datetimeFigureOut">
              <a:rPr lang="en-US" smtClean="0"/>
              <a:t>6/26/23</a:t>
            </a:fld>
            <a:endParaRPr lang="en-US"/>
          </a:p>
        </p:txBody>
      </p:sp>
      <p:sp>
        <p:nvSpPr>
          <p:cNvPr id="5" name="Footer Placeholder 4">
            <a:extLst>
              <a:ext uri="{FF2B5EF4-FFF2-40B4-BE49-F238E27FC236}">
                <a16:creationId xmlns:a16="http://schemas.microsoft.com/office/drawing/2014/main" id="{F16ACB63-1246-9343-B549-8BAA5FC2A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C0F5-22F5-0447-905D-54F390BA4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06915-0779-1F46-A94F-70F9DB729AAF}" type="slidenum">
              <a:rPr lang="en-US" smtClean="0"/>
              <a:t>‹#›</a:t>
            </a:fld>
            <a:endParaRPr lang="en-US"/>
          </a:p>
        </p:txBody>
      </p:sp>
    </p:spTree>
    <p:extLst>
      <p:ext uri="{BB962C8B-B14F-4D97-AF65-F5344CB8AC3E}">
        <p14:creationId xmlns:p14="http://schemas.microsoft.com/office/powerpoint/2010/main" val="2373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tif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Ratings</a:t>
            </a:r>
          </a:p>
        </p:txBody>
      </p:sp>
    </p:spTree>
    <p:extLst>
      <p:ext uri="{BB962C8B-B14F-4D97-AF65-F5344CB8AC3E}">
        <p14:creationId xmlns:p14="http://schemas.microsoft.com/office/powerpoint/2010/main" val="336511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06591" y="2318741"/>
              <a:ext cx="10749505" cy="163121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Please take your time and consider each choice carefully.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Because these choices are important, we will give you a chance to practice making each choice a few times before you commit to your final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628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154499" y="786959"/>
            <a:ext cx="10181025" cy="163121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choose the left photograph press the “D” key, </a:t>
            </a:r>
          </a:p>
          <a:p>
            <a:pPr algn="ctr"/>
            <a:r>
              <a:rPr lang="en-US" sz="2500" dirty="0">
                <a:solidFill>
                  <a:schemeClr val="bg1"/>
                </a:solidFill>
                <a:latin typeface="Arial" panose="020B0604020202020204" pitchFamily="34" charset="0"/>
                <a:cs typeface="Arial" panose="020B0604020202020204" pitchFamily="34" charset="0"/>
              </a:rPr>
              <a:t>to choose the right photograph press the “K” key. </a:t>
            </a:r>
          </a:p>
          <a:p>
            <a:pPr algn="ctr"/>
            <a:r>
              <a:rPr lang="en-US" sz="2500" dirty="0">
                <a:solidFill>
                  <a:schemeClr val="bg1"/>
                </a:solidFill>
                <a:latin typeface="Arial" panose="020B0604020202020204" pitchFamily="34" charset="0"/>
                <a:cs typeface="Arial" panose="020B0604020202020204" pitchFamily="34" charset="0"/>
              </a:rPr>
              <a:t>(See below an example of how the screen will look like and when you should press a button). </a:t>
            </a:r>
          </a:p>
        </p:txBody>
      </p:sp>
      <p:sp>
        <p:nvSpPr>
          <p:cNvPr id="10" name="Rectangle 9">
            <a:extLst>
              <a:ext uri="{FF2B5EF4-FFF2-40B4-BE49-F238E27FC236}">
                <a16:creationId xmlns:a16="http://schemas.microsoft.com/office/drawing/2014/main" id="{59B54E3B-8F56-B0E6-7956-D4D93668DF43}"/>
              </a:ext>
            </a:extLst>
          </p:cNvPr>
          <p:cNvSpPr/>
          <p:nvPr/>
        </p:nvSpPr>
        <p:spPr>
          <a:xfrm>
            <a:off x="597422"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15" name="Picture 14">
            <a:extLst>
              <a:ext uri="{FF2B5EF4-FFF2-40B4-BE49-F238E27FC236}">
                <a16:creationId xmlns:a16="http://schemas.microsoft.com/office/drawing/2014/main" id="{86324BD8-1472-4016-CE9A-A56F8E3A20A0}"/>
              </a:ext>
            </a:extLst>
          </p:cNvPr>
          <p:cNvPicPr>
            <a:picLocks/>
          </p:cNvPicPr>
          <p:nvPr/>
        </p:nvPicPr>
        <p:blipFill>
          <a:blip r:embed="rId3"/>
          <a:stretch>
            <a:fillRect/>
          </a:stretch>
        </p:blipFill>
        <p:spPr>
          <a:xfrm>
            <a:off x="761307" y="5014600"/>
            <a:ext cx="786384" cy="784016"/>
          </a:xfrm>
          <a:prstGeom prst="rect">
            <a:avLst/>
          </a:prstGeom>
        </p:spPr>
      </p:pic>
      <p:pic>
        <p:nvPicPr>
          <p:cNvPr id="16" name="Picture 15">
            <a:extLst>
              <a:ext uri="{FF2B5EF4-FFF2-40B4-BE49-F238E27FC236}">
                <a16:creationId xmlns:a16="http://schemas.microsoft.com/office/drawing/2014/main" id="{64BF69C0-A1B0-0F33-41C3-A42CF33E9002}"/>
              </a:ext>
            </a:extLst>
          </p:cNvPr>
          <p:cNvPicPr>
            <a:picLocks/>
          </p:cNvPicPr>
          <p:nvPr/>
        </p:nvPicPr>
        <p:blipFill>
          <a:blip r:embed="rId4"/>
          <a:stretch>
            <a:fillRect/>
          </a:stretch>
        </p:blipFill>
        <p:spPr>
          <a:xfrm>
            <a:off x="1733289" y="5014600"/>
            <a:ext cx="786384" cy="784016"/>
          </a:xfrm>
          <a:prstGeom prst="rect">
            <a:avLst/>
          </a:prstGeom>
        </p:spPr>
      </p:pic>
      <p:sp>
        <p:nvSpPr>
          <p:cNvPr id="17" name="TextBox 16">
            <a:extLst>
              <a:ext uri="{FF2B5EF4-FFF2-40B4-BE49-F238E27FC236}">
                <a16:creationId xmlns:a16="http://schemas.microsoft.com/office/drawing/2014/main" id="{3406EB26-A60B-7E39-EC1B-AEFD8BEB98E0}"/>
              </a:ext>
            </a:extLst>
          </p:cNvPr>
          <p:cNvSpPr txBox="1"/>
          <p:nvPr/>
        </p:nvSpPr>
        <p:spPr>
          <a:xfrm>
            <a:off x="9129252" y="5048863"/>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839238"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22" name="Picture 21">
            <a:extLst>
              <a:ext uri="{FF2B5EF4-FFF2-40B4-BE49-F238E27FC236}">
                <a16:creationId xmlns:a16="http://schemas.microsoft.com/office/drawing/2014/main" id="{A5D9E91E-F10E-4F2C-6EB8-A076C496FA68}"/>
              </a:ext>
            </a:extLst>
          </p:cNvPr>
          <p:cNvPicPr>
            <a:picLocks/>
          </p:cNvPicPr>
          <p:nvPr/>
        </p:nvPicPr>
        <p:blipFill>
          <a:blip r:embed="rId3"/>
          <a:stretch>
            <a:fillRect/>
          </a:stretch>
        </p:blipFill>
        <p:spPr>
          <a:xfrm>
            <a:off x="3003123" y="5014600"/>
            <a:ext cx="786384" cy="784016"/>
          </a:xfrm>
          <a:prstGeom prst="rect">
            <a:avLst/>
          </a:prstGeom>
        </p:spPr>
      </p:pic>
      <p:pic>
        <p:nvPicPr>
          <p:cNvPr id="24" name="Picture 23">
            <a:extLst>
              <a:ext uri="{FF2B5EF4-FFF2-40B4-BE49-F238E27FC236}">
                <a16:creationId xmlns:a16="http://schemas.microsoft.com/office/drawing/2014/main" id="{E5C2A793-4E99-4F01-ADC0-E9E88EE779B2}"/>
              </a:ext>
            </a:extLst>
          </p:cNvPr>
          <p:cNvPicPr>
            <a:picLocks/>
          </p:cNvPicPr>
          <p:nvPr/>
        </p:nvPicPr>
        <p:blipFill>
          <a:blip r:embed="rId4"/>
          <a:stretch>
            <a:fillRect/>
          </a:stretch>
        </p:blipFill>
        <p:spPr>
          <a:xfrm>
            <a:off x="3975105" y="5014600"/>
            <a:ext cx="786384" cy="784016"/>
          </a:xfrm>
          <a:prstGeom prst="rect">
            <a:avLst/>
          </a:prstGeom>
        </p:spPr>
      </p:pic>
      <p:sp>
        <p:nvSpPr>
          <p:cNvPr id="26" name="Rectangle 25">
            <a:extLst>
              <a:ext uri="{FF2B5EF4-FFF2-40B4-BE49-F238E27FC236}">
                <a16:creationId xmlns:a16="http://schemas.microsoft.com/office/drawing/2014/main" id="{986E43C0-08D0-1C2A-7024-6E3F9BB1CA21}"/>
              </a:ext>
            </a:extLst>
          </p:cNvPr>
          <p:cNvSpPr/>
          <p:nvPr/>
        </p:nvSpPr>
        <p:spPr>
          <a:xfrm>
            <a:off x="3001442" y="501460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7EA4E7-2E7C-1A99-B4B4-446B14887AB9}"/>
              </a:ext>
            </a:extLst>
          </p:cNvPr>
          <p:cNvSpPr/>
          <p:nvPr/>
        </p:nvSpPr>
        <p:spPr>
          <a:xfrm>
            <a:off x="7372980"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14796"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06109"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5995549" y="5129609"/>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597421" y="2640500"/>
            <a:ext cx="11131295" cy="1631216"/>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3 seconds to make your choice, giving you plenty of time to consider it carefully. </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60" name="Picture 59">
            <a:extLst>
              <a:ext uri="{FF2B5EF4-FFF2-40B4-BE49-F238E27FC236}">
                <a16:creationId xmlns:a16="http://schemas.microsoft.com/office/drawing/2014/main" id="{74E2ED73-3BF7-9B26-A39E-499C1107182B}"/>
              </a:ext>
            </a:extLst>
          </p:cNvPr>
          <p:cNvPicPr>
            <a:picLocks noChangeAspect="1"/>
          </p:cNvPicPr>
          <p:nvPr/>
        </p:nvPicPr>
        <p:blipFill>
          <a:blip r:embed="rId5"/>
          <a:stretch>
            <a:fillRect/>
          </a:stretch>
        </p:blipFill>
        <p:spPr>
          <a:xfrm>
            <a:off x="8505688" y="5012232"/>
            <a:ext cx="787123" cy="786384"/>
          </a:xfrm>
          <a:prstGeom prst="rect">
            <a:avLst/>
          </a:prstGeom>
        </p:spPr>
      </p:pic>
      <p:pic>
        <p:nvPicPr>
          <p:cNvPr id="62" name="Picture 61">
            <a:extLst>
              <a:ext uri="{FF2B5EF4-FFF2-40B4-BE49-F238E27FC236}">
                <a16:creationId xmlns:a16="http://schemas.microsoft.com/office/drawing/2014/main" id="{8ACF3B3A-7853-27E4-4C8D-81D6FA3A6D4D}"/>
              </a:ext>
            </a:extLst>
          </p:cNvPr>
          <p:cNvPicPr>
            <a:picLocks noChangeAspect="1"/>
          </p:cNvPicPr>
          <p:nvPr/>
        </p:nvPicPr>
        <p:blipFill>
          <a:blip r:embed="rId6"/>
          <a:stretch>
            <a:fillRect/>
          </a:stretch>
        </p:blipFill>
        <p:spPr>
          <a:xfrm>
            <a:off x="7591410" y="5012232"/>
            <a:ext cx="786384" cy="786384"/>
          </a:xfrm>
          <a:prstGeom prst="rect">
            <a:avLst/>
          </a:prstGeom>
        </p:spPr>
      </p:pic>
      <p:pic>
        <p:nvPicPr>
          <p:cNvPr id="63" name="Picture 62">
            <a:extLst>
              <a:ext uri="{FF2B5EF4-FFF2-40B4-BE49-F238E27FC236}">
                <a16:creationId xmlns:a16="http://schemas.microsoft.com/office/drawing/2014/main" id="{0A212647-BE5C-8F2A-4748-4F512611D14E}"/>
              </a:ext>
            </a:extLst>
          </p:cNvPr>
          <p:cNvPicPr>
            <a:picLocks noChangeAspect="1"/>
          </p:cNvPicPr>
          <p:nvPr/>
        </p:nvPicPr>
        <p:blipFill>
          <a:blip r:embed="rId5"/>
          <a:stretch>
            <a:fillRect/>
          </a:stretch>
        </p:blipFill>
        <p:spPr>
          <a:xfrm>
            <a:off x="10715891" y="5012232"/>
            <a:ext cx="787123" cy="786384"/>
          </a:xfrm>
          <a:prstGeom prst="rect">
            <a:avLst/>
          </a:prstGeom>
        </p:spPr>
      </p:pic>
      <p:pic>
        <p:nvPicPr>
          <p:cNvPr id="1024" name="Picture 1023">
            <a:extLst>
              <a:ext uri="{FF2B5EF4-FFF2-40B4-BE49-F238E27FC236}">
                <a16:creationId xmlns:a16="http://schemas.microsoft.com/office/drawing/2014/main" id="{FACC25C5-6B6B-7B81-3F76-30EA31FD1A8A}"/>
              </a:ext>
            </a:extLst>
          </p:cNvPr>
          <p:cNvPicPr>
            <a:picLocks noChangeAspect="1"/>
          </p:cNvPicPr>
          <p:nvPr/>
        </p:nvPicPr>
        <p:blipFill>
          <a:blip r:embed="rId6"/>
          <a:stretch>
            <a:fillRect/>
          </a:stretch>
        </p:blipFill>
        <p:spPr>
          <a:xfrm>
            <a:off x="9801613" y="5012232"/>
            <a:ext cx="786384" cy="786384"/>
          </a:xfrm>
          <a:prstGeom prst="rect">
            <a:avLst/>
          </a:prstGeom>
        </p:spPr>
      </p:pic>
      <p:sp>
        <p:nvSpPr>
          <p:cNvPr id="35" name="Rectangle 34">
            <a:extLst>
              <a:ext uri="{FF2B5EF4-FFF2-40B4-BE49-F238E27FC236}">
                <a16:creationId xmlns:a16="http://schemas.microsoft.com/office/drawing/2014/main" id="{BC15053F-BE3C-FB47-861B-13413145B3D1}"/>
              </a:ext>
            </a:extLst>
          </p:cNvPr>
          <p:cNvSpPr/>
          <p:nvPr/>
        </p:nvSpPr>
        <p:spPr>
          <a:xfrm>
            <a:off x="10691884" y="501460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024">
            <a:extLst>
              <a:ext uri="{FF2B5EF4-FFF2-40B4-BE49-F238E27FC236}">
                <a16:creationId xmlns:a16="http://schemas.microsoft.com/office/drawing/2014/main" id="{C09D5EC7-15EE-9BD9-225D-BB54976A30B6}"/>
              </a:ext>
            </a:extLst>
          </p:cNvPr>
          <p:cNvPicPr>
            <a:picLocks noChangeAspect="1"/>
          </p:cNvPicPr>
          <p:nvPr/>
        </p:nvPicPr>
        <p:blipFill>
          <a:blip r:embed="rId7"/>
          <a:stretch>
            <a:fillRect/>
          </a:stretch>
        </p:blipFill>
        <p:spPr>
          <a:xfrm>
            <a:off x="1355261" y="5888361"/>
            <a:ext cx="576304" cy="548640"/>
          </a:xfrm>
          <a:prstGeom prst="rect">
            <a:avLst/>
          </a:prstGeom>
        </p:spPr>
      </p:pic>
      <p:pic>
        <p:nvPicPr>
          <p:cNvPr id="1027" name="Picture 1026">
            <a:extLst>
              <a:ext uri="{FF2B5EF4-FFF2-40B4-BE49-F238E27FC236}">
                <a16:creationId xmlns:a16="http://schemas.microsoft.com/office/drawing/2014/main" id="{B06B3D1B-C122-E4E0-68AC-C4DF562DCF70}"/>
              </a:ext>
            </a:extLst>
          </p:cNvPr>
          <p:cNvPicPr>
            <a:picLocks noChangeAspect="1"/>
          </p:cNvPicPr>
          <p:nvPr/>
        </p:nvPicPr>
        <p:blipFill>
          <a:blip r:embed="rId8"/>
          <a:stretch>
            <a:fillRect/>
          </a:stretch>
        </p:blipFill>
        <p:spPr>
          <a:xfrm flipH="1">
            <a:off x="1113687" y="6204368"/>
            <a:ext cx="588186" cy="602683"/>
          </a:xfrm>
          <a:prstGeom prst="rect">
            <a:avLst/>
          </a:prstGeom>
        </p:spPr>
      </p:pic>
      <p:pic>
        <p:nvPicPr>
          <p:cNvPr id="1029" name="Picture 1028">
            <a:extLst>
              <a:ext uri="{FF2B5EF4-FFF2-40B4-BE49-F238E27FC236}">
                <a16:creationId xmlns:a16="http://schemas.microsoft.com/office/drawing/2014/main" id="{A20185B7-C874-A8F9-424C-4259F7127757}"/>
              </a:ext>
            </a:extLst>
          </p:cNvPr>
          <p:cNvPicPr>
            <a:picLocks noChangeAspect="1"/>
          </p:cNvPicPr>
          <p:nvPr/>
        </p:nvPicPr>
        <p:blipFill>
          <a:blip r:embed="rId9"/>
          <a:stretch>
            <a:fillRect/>
          </a:stretch>
        </p:blipFill>
        <p:spPr>
          <a:xfrm>
            <a:off x="8163579" y="5896117"/>
            <a:ext cx="578607" cy="548640"/>
          </a:xfrm>
          <a:prstGeom prst="rect">
            <a:avLst/>
          </a:prstGeom>
        </p:spPr>
      </p:pic>
      <p:pic>
        <p:nvPicPr>
          <p:cNvPr id="1030" name="Picture 1029">
            <a:extLst>
              <a:ext uri="{FF2B5EF4-FFF2-40B4-BE49-F238E27FC236}">
                <a16:creationId xmlns:a16="http://schemas.microsoft.com/office/drawing/2014/main" id="{427C06D8-A537-D50B-5937-2AEA2A8BC2EB}"/>
              </a:ext>
            </a:extLst>
          </p:cNvPr>
          <p:cNvPicPr>
            <a:picLocks noChangeAspect="1"/>
          </p:cNvPicPr>
          <p:nvPr/>
        </p:nvPicPr>
        <p:blipFill>
          <a:blip r:embed="rId8"/>
          <a:stretch>
            <a:fillRect/>
          </a:stretch>
        </p:blipFill>
        <p:spPr>
          <a:xfrm>
            <a:off x="8341936" y="6224224"/>
            <a:ext cx="588989" cy="603504"/>
          </a:xfrm>
          <a:prstGeom prst="rect">
            <a:avLst/>
          </a:prstGeom>
        </p:spPr>
      </p:pic>
    </p:spTree>
    <p:extLst>
      <p:ext uri="{BB962C8B-B14F-4D97-AF65-F5344CB8AC3E}">
        <p14:creationId xmlns:p14="http://schemas.microsoft.com/office/powerpoint/2010/main" val="389441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380241" y="924869"/>
            <a:ext cx="11430693" cy="2785378"/>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In between the decision pairs, we will also show you pairs of scrambled images.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When you observe a scrambled pair, you are asked to wait until an arrow comes up. When it does, select the scramble image the arrow is pointing at as soon as you can (“D” key for left &lt;=, “K” key for right =&gt;). </a:t>
            </a:r>
          </a:p>
          <a:p>
            <a:pPr algn="ctr"/>
            <a:r>
              <a:rPr lang="en-US" sz="2500" dirty="0">
                <a:solidFill>
                  <a:schemeClr val="bg1"/>
                </a:solidFill>
                <a:latin typeface="Arial" panose="020B0604020202020204" pitchFamily="34" charset="0"/>
                <a:cs typeface="Arial" panose="020B0604020202020204" pitchFamily="34" charset="0"/>
              </a:rPr>
              <a:t>See example below.</a:t>
            </a:r>
          </a:p>
          <a:p>
            <a:pPr algn="ctr"/>
            <a:endParaRPr lang="en-US" sz="2500"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9B54E3B-8F56-B0E6-7956-D4D93668DF43}"/>
              </a:ext>
            </a:extLst>
          </p:cNvPr>
          <p:cNvSpPr/>
          <p:nvPr/>
        </p:nvSpPr>
        <p:spPr>
          <a:xfrm>
            <a:off x="1736670"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1" name="Rectangle 20">
            <a:extLst>
              <a:ext uri="{FF2B5EF4-FFF2-40B4-BE49-F238E27FC236}">
                <a16:creationId xmlns:a16="http://schemas.microsoft.com/office/drawing/2014/main" id="{294425C3-14F7-C842-69C8-7F839C849A0A}"/>
              </a:ext>
            </a:extLst>
          </p:cNvPr>
          <p:cNvSpPr/>
          <p:nvPr/>
        </p:nvSpPr>
        <p:spPr>
          <a:xfrm>
            <a:off x="3978486"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8512228"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6245357"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9376517" y="4887898"/>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5" name="Picture 4">
            <a:extLst>
              <a:ext uri="{FF2B5EF4-FFF2-40B4-BE49-F238E27FC236}">
                <a16:creationId xmlns:a16="http://schemas.microsoft.com/office/drawing/2014/main" id="{BB7DBCEC-F10B-0166-32CE-D06CB472A8C1}"/>
              </a:ext>
            </a:extLst>
          </p:cNvPr>
          <p:cNvPicPr>
            <a:picLocks noChangeAspect="1"/>
          </p:cNvPicPr>
          <p:nvPr/>
        </p:nvPicPr>
        <p:blipFill>
          <a:blip r:embed="rId3"/>
          <a:stretch>
            <a:fillRect/>
          </a:stretch>
        </p:blipFill>
        <p:spPr>
          <a:xfrm>
            <a:off x="1921372" y="4771705"/>
            <a:ext cx="731520" cy="731520"/>
          </a:xfrm>
          <a:prstGeom prst="rect">
            <a:avLst/>
          </a:prstGeom>
        </p:spPr>
      </p:pic>
      <p:pic>
        <p:nvPicPr>
          <p:cNvPr id="12" name="Picture 11">
            <a:extLst>
              <a:ext uri="{FF2B5EF4-FFF2-40B4-BE49-F238E27FC236}">
                <a16:creationId xmlns:a16="http://schemas.microsoft.com/office/drawing/2014/main" id="{5299F811-A645-4DCC-7D8F-F7ECA5375535}"/>
              </a:ext>
            </a:extLst>
          </p:cNvPr>
          <p:cNvPicPr>
            <a:picLocks noChangeAspect="1"/>
          </p:cNvPicPr>
          <p:nvPr/>
        </p:nvPicPr>
        <p:blipFill>
          <a:blip r:embed="rId4"/>
          <a:stretch>
            <a:fillRect/>
          </a:stretch>
        </p:blipFill>
        <p:spPr>
          <a:xfrm>
            <a:off x="2956943" y="4771705"/>
            <a:ext cx="733139" cy="731520"/>
          </a:xfrm>
          <a:prstGeom prst="rect">
            <a:avLst/>
          </a:prstGeom>
        </p:spPr>
      </p:pic>
      <p:pic>
        <p:nvPicPr>
          <p:cNvPr id="13" name="Picture 12">
            <a:extLst>
              <a:ext uri="{FF2B5EF4-FFF2-40B4-BE49-F238E27FC236}">
                <a16:creationId xmlns:a16="http://schemas.microsoft.com/office/drawing/2014/main" id="{1387E4F9-E139-E91E-CED6-A3D6F14E59CA}"/>
              </a:ext>
            </a:extLst>
          </p:cNvPr>
          <p:cNvPicPr>
            <a:picLocks noChangeAspect="1"/>
          </p:cNvPicPr>
          <p:nvPr/>
        </p:nvPicPr>
        <p:blipFill>
          <a:blip r:embed="rId3"/>
          <a:stretch>
            <a:fillRect/>
          </a:stretch>
        </p:blipFill>
        <p:spPr>
          <a:xfrm>
            <a:off x="4130435" y="4786529"/>
            <a:ext cx="731520" cy="731520"/>
          </a:xfrm>
          <a:prstGeom prst="rect">
            <a:avLst/>
          </a:prstGeom>
        </p:spPr>
      </p:pic>
      <p:pic>
        <p:nvPicPr>
          <p:cNvPr id="14" name="Picture 13">
            <a:extLst>
              <a:ext uri="{FF2B5EF4-FFF2-40B4-BE49-F238E27FC236}">
                <a16:creationId xmlns:a16="http://schemas.microsoft.com/office/drawing/2014/main" id="{0A379299-218B-CDFF-A673-CDFC2FC311D7}"/>
              </a:ext>
            </a:extLst>
          </p:cNvPr>
          <p:cNvPicPr>
            <a:picLocks noChangeAspect="1"/>
          </p:cNvPicPr>
          <p:nvPr/>
        </p:nvPicPr>
        <p:blipFill>
          <a:blip r:embed="rId4"/>
          <a:stretch>
            <a:fillRect/>
          </a:stretch>
        </p:blipFill>
        <p:spPr>
          <a:xfrm>
            <a:off x="5219170" y="4786529"/>
            <a:ext cx="733139" cy="731520"/>
          </a:xfrm>
          <a:prstGeom prst="rect">
            <a:avLst/>
          </a:prstGeom>
        </p:spPr>
      </p:pic>
      <p:pic>
        <p:nvPicPr>
          <p:cNvPr id="20" name="Picture 19">
            <a:extLst>
              <a:ext uri="{FF2B5EF4-FFF2-40B4-BE49-F238E27FC236}">
                <a16:creationId xmlns:a16="http://schemas.microsoft.com/office/drawing/2014/main" id="{B69717CF-56F8-469C-F3D5-3E03763DA227}"/>
              </a:ext>
            </a:extLst>
          </p:cNvPr>
          <p:cNvPicPr>
            <a:picLocks noChangeAspect="1"/>
          </p:cNvPicPr>
          <p:nvPr/>
        </p:nvPicPr>
        <p:blipFill>
          <a:blip r:embed="rId3"/>
          <a:stretch>
            <a:fillRect/>
          </a:stretch>
        </p:blipFill>
        <p:spPr>
          <a:xfrm>
            <a:off x="6446146" y="4771705"/>
            <a:ext cx="731520" cy="731520"/>
          </a:xfrm>
          <a:prstGeom prst="rect">
            <a:avLst/>
          </a:prstGeom>
        </p:spPr>
      </p:pic>
      <p:pic>
        <p:nvPicPr>
          <p:cNvPr id="23" name="Picture 22">
            <a:extLst>
              <a:ext uri="{FF2B5EF4-FFF2-40B4-BE49-F238E27FC236}">
                <a16:creationId xmlns:a16="http://schemas.microsoft.com/office/drawing/2014/main" id="{D2505A48-D4B9-3B5F-7258-AF9F01942715}"/>
              </a:ext>
            </a:extLst>
          </p:cNvPr>
          <p:cNvPicPr>
            <a:picLocks noChangeAspect="1"/>
          </p:cNvPicPr>
          <p:nvPr/>
        </p:nvPicPr>
        <p:blipFill>
          <a:blip r:embed="rId4"/>
          <a:stretch>
            <a:fillRect/>
          </a:stretch>
        </p:blipFill>
        <p:spPr>
          <a:xfrm>
            <a:off x="7435737" y="4771705"/>
            <a:ext cx="733139" cy="731520"/>
          </a:xfrm>
          <a:prstGeom prst="rect">
            <a:avLst/>
          </a:prstGeom>
        </p:spPr>
      </p:pic>
      <p:sp>
        <p:nvSpPr>
          <p:cNvPr id="26" name="Rectangle 25">
            <a:extLst>
              <a:ext uri="{FF2B5EF4-FFF2-40B4-BE49-F238E27FC236}">
                <a16:creationId xmlns:a16="http://schemas.microsoft.com/office/drawing/2014/main" id="{986E43C0-08D0-1C2A-7024-6E3F9BB1CA21}"/>
              </a:ext>
            </a:extLst>
          </p:cNvPr>
          <p:cNvSpPr/>
          <p:nvPr/>
        </p:nvSpPr>
        <p:spPr>
          <a:xfrm>
            <a:off x="6435804" y="4786529"/>
            <a:ext cx="731520" cy="7315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9D8A5BD-DDE2-FEAF-E2DC-A692B0573A41}"/>
              </a:ext>
            </a:extLst>
          </p:cNvPr>
          <p:cNvSpPr txBox="1"/>
          <p:nvPr/>
        </p:nvSpPr>
        <p:spPr>
          <a:xfrm>
            <a:off x="4808334" y="4974151"/>
            <a:ext cx="711486" cy="400110"/>
          </a:xfrm>
          <a:prstGeom prst="rect">
            <a:avLst/>
          </a:prstGeom>
          <a:noFill/>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&lt;=</a:t>
            </a:r>
            <a:endParaRPr lang="en-US" sz="2000" dirty="0"/>
          </a:p>
        </p:txBody>
      </p:sp>
      <p:pic>
        <p:nvPicPr>
          <p:cNvPr id="3" name="Picture 2">
            <a:extLst>
              <a:ext uri="{FF2B5EF4-FFF2-40B4-BE49-F238E27FC236}">
                <a16:creationId xmlns:a16="http://schemas.microsoft.com/office/drawing/2014/main" id="{DC2211F3-C4A7-B2E5-C4EB-E12D9B4BEA44}"/>
              </a:ext>
            </a:extLst>
          </p:cNvPr>
          <p:cNvPicPr>
            <a:picLocks noChangeAspect="1"/>
          </p:cNvPicPr>
          <p:nvPr/>
        </p:nvPicPr>
        <p:blipFill>
          <a:blip r:embed="rId5"/>
          <a:stretch>
            <a:fillRect/>
          </a:stretch>
        </p:blipFill>
        <p:spPr>
          <a:xfrm>
            <a:off x="4788683" y="5681662"/>
            <a:ext cx="576304" cy="548640"/>
          </a:xfrm>
          <a:prstGeom prst="rect">
            <a:avLst/>
          </a:prstGeom>
        </p:spPr>
      </p:pic>
      <p:pic>
        <p:nvPicPr>
          <p:cNvPr id="6" name="Picture 5">
            <a:extLst>
              <a:ext uri="{FF2B5EF4-FFF2-40B4-BE49-F238E27FC236}">
                <a16:creationId xmlns:a16="http://schemas.microsoft.com/office/drawing/2014/main" id="{1AEFE4C9-1CD8-061B-EA67-469610AA98CB}"/>
              </a:ext>
            </a:extLst>
          </p:cNvPr>
          <p:cNvPicPr>
            <a:picLocks noChangeAspect="1"/>
          </p:cNvPicPr>
          <p:nvPr/>
        </p:nvPicPr>
        <p:blipFill>
          <a:blip r:embed="rId6"/>
          <a:stretch>
            <a:fillRect/>
          </a:stretch>
        </p:blipFill>
        <p:spPr>
          <a:xfrm flipH="1">
            <a:off x="4547109" y="5997669"/>
            <a:ext cx="588186" cy="602683"/>
          </a:xfrm>
          <a:prstGeom prst="rect">
            <a:avLst/>
          </a:prstGeom>
        </p:spPr>
      </p:pic>
    </p:spTree>
    <p:extLst>
      <p:ext uri="{BB962C8B-B14F-4D97-AF65-F5344CB8AC3E}">
        <p14:creationId xmlns:p14="http://schemas.microsoft.com/office/powerpoint/2010/main" val="106663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Outcome learning</a:t>
            </a:r>
          </a:p>
        </p:txBody>
      </p:sp>
    </p:spTree>
    <p:extLst>
      <p:ext uri="{BB962C8B-B14F-4D97-AF65-F5344CB8AC3E}">
        <p14:creationId xmlns:p14="http://schemas.microsoft.com/office/powerpoint/2010/main" val="329272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60798" y="1249035"/>
            <a:ext cx="11350201" cy="3170099"/>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whether each photograph you chose was sold with a </a:t>
            </a:r>
          </a:p>
          <a:p>
            <a:pPr algn="ctr"/>
            <a:r>
              <a:rPr lang="en-US" sz="2500" dirty="0">
                <a:solidFill>
                  <a:schemeClr val="bg1"/>
                </a:solidFill>
                <a:latin typeface="Arial" panose="020B0604020202020204" pitchFamily="34" charset="0"/>
                <a:cs typeface="Arial" panose="020B0604020202020204" pitchFamily="34" charset="0"/>
              </a:rPr>
              <a:t>GAIN (sold higher than the price you paid for it – signaled by the $100 bill), </a:t>
            </a:r>
          </a:p>
          <a:p>
            <a:pPr algn="ctr"/>
            <a:r>
              <a:rPr lang="en-US" sz="2500" dirty="0">
                <a:solidFill>
                  <a:schemeClr val="bg1"/>
                </a:solidFill>
                <a:latin typeface="Arial" panose="020B0604020202020204" pitchFamily="34" charset="0"/>
                <a:cs typeface="Arial" panose="020B0604020202020204" pitchFamily="34" charset="0"/>
              </a:rPr>
              <a:t>or with NO GAIN (no earnings, signaled by the scrambled image). </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44F1BB02-F9FB-C363-F906-74AA19D2A1F5}"/>
              </a:ext>
            </a:extLst>
          </p:cNvPr>
          <p:cNvGrpSpPr>
            <a:grpSpLocks noChangeAspect="1"/>
          </p:cNvGrpSpPr>
          <p:nvPr/>
        </p:nvGrpSpPr>
        <p:grpSpPr>
          <a:xfrm>
            <a:off x="380999" y="4648174"/>
            <a:ext cx="11430000" cy="1554699"/>
            <a:chOff x="152399" y="3832858"/>
            <a:chExt cx="11874501" cy="1615160"/>
          </a:xfrm>
        </p:grpSpPr>
        <p:sp>
          <p:nvSpPr>
            <p:cNvPr id="89" name="Rectangle 88">
              <a:extLst>
                <a:ext uri="{FF2B5EF4-FFF2-40B4-BE49-F238E27FC236}">
                  <a16:creationId xmlns:a16="http://schemas.microsoft.com/office/drawing/2014/main" id="{94F07C71-6259-F83A-6049-C6DC0F6A83D2}"/>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90" name="Picture 89">
              <a:extLst>
                <a:ext uri="{FF2B5EF4-FFF2-40B4-BE49-F238E27FC236}">
                  <a16:creationId xmlns:a16="http://schemas.microsoft.com/office/drawing/2014/main" id="{DDB06157-7D3C-57E3-5CF9-CF5741D26A57}"/>
                </a:ext>
              </a:extLst>
            </p:cNvPr>
            <p:cNvPicPr>
              <a:picLocks/>
            </p:cNvPicPr>
            <p:nvPr/>
          </p:nvPicPr>
          <p:blipFill>
            <a:blip r:embed="rId3"/>
            <a:stretch>
              <a:fillRect/>
            </a:stretch>
          </p:blipFill>
          <p:spPr>
            <a:xfrm>
              <a:off x="528225" y="4577589"/>
              <a:ext cx="635192" cy="633279"/>
            </a:xfrm>
            <a:prstGeom prst="rect">
              <a:avLst/>
            </a:prstGeom>
          </p:spPr>
        </p:pic>
        <p:sp>
          <p:nvSpPr>
            <p:cNvPr id="91" name="Rectangle 90">
              <a:extLst>
                <a:ext uri="{FF2B5EF4-FFF2-40B4-BE49-F238E27FC236}">
                  <a16:creationId xmlns:a16="http://schemas.microsoft.com/office/drawing/2014/main" id="{86EB20C6-B0B4-2447-2B31-7B24E7D057D0}"/>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2" name="TextBox 91">
              <a:extLst>
                <a:ext uri="{FF2B5EF4-FFF2-40B4-BE49-F238E27FC236}">
                  <a16:creationId xmlns:a16="http://schemas.microsoft.com/office/drawing/2014/main" id="{81AC5120-C512-FE07-ADC7-42ECAD54EEA3}"/>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3" name="Rectangle 92">
              <a:extLst>
                <a:ext uri="{FF2B5EF4-FFF2-40B4-BE49-F238E27FC236}">
                  <a16:creationId xmlns:a16="http://schemas.microsoft.com/office/drawing/2014/main" id="{D2A638C5-97F2-281C-5FE3-6FC3F2E62E52}"/>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4" name="Rectangle 93">
              <a:extLst>
                <a:ext uri="{FF2B5EF4-FFF2-40B4-BE49-F238E27FC236}">
                  <a16:creationId xmlns:a16="http://schemas.microsoft.com/office/drawing/2014/main" id="{D4E8DAE9-00B9-BA45-DB9B-645842768C55}"/>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5" name="TextBox 94">
              <a:extLst>
                <a:ext uri="{FF2B5EF4-FFF2-40B4-BE49-F238E27FC236}">
                  <a16:creationId xmlns:a16="http://schemas.microsoft.com/office/drawing/2014/main" id="{D76EA042-17BD-6152-C18E-69740F9AC736}"/>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6" name="Rectangle 95">
              <a:extLst>
                <a:ext uri="{FF2B5EF4-FFF2-40B4-BE49-F238E27FC236}">
                  <a16:creationId xmlns:a16="http://schemas.microsoft.com/office/drawing/2014/main" id="{FD163612-F6AF-E207-0C92-493BF08DFF8F}"/>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7" name="Rectangle 96">
              <a:extLst>
                <a:ext uri="{FF2B5EF4-FFF2-40B4-BE49-F238E27FC236}">
                  <a16:creationId xmlns:a16="http://schemas.microsoft.com/office/drawing/2014/main" id="{34CBAE22-54C6-0557-6422-478B919087AD}"/>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8" name="TextBox 97">
              <a:extLst>
                <a:ext uri="{FF2B5EF4-FFF2-40B4-BE49-F238E27FC236}">
                  <a16:creationId xmlns:a16="http://schemas.microsoft.com/office/drawing/2014/main" id="{E48E07E7-2D9A-80DF-5C53-9D17823695A5}"/>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9" name="Rectangle 98">
              <a:extLst>
                <a:ext uri="{FF2B5EF4-FFF2-40B4-BE49-F238E27FC236}">
                  <a16:creationId xmlns:a16="http://schemas.microsoft.com/office/drawing/2014/main" id="{E23535AB-3E52-6DB1-4054-63286D820DF2}"/>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00" name="Rectangle 99">
              <a:extLst>
                <a:ext uri="{FF2B5EF4-FFF2-40B4-BE49-F238E27FC236}">
                  <a16:creationId xmlns:a16="http://schemas.microsoft.com/office/drawing/2014/main" id="{E52CB459-064F-1900-0E8E-1D3F87E31925}"/>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01" name="TextBox 100">
              <a:extLst>
                <a:ext uri="{FF2B5EF4-FFF2-40B4-BE49-F238E27FC236}">
                  <a16:creationId xmlns:a16="http://schemas.microsoft.com/office/drawing/2014/main" id="{82814472-2502-3523-03C5-1741931C8D96}"/>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102" name="Picture 101">
              <a:extLst>
                <a:ext uri="{FF2B5EF4-FFF2-40B4-BE49-F238E27FC236}">
                  <a16:creationId xmlns:a16="http://schemas.microsoft.com/office/drawing/2014/main" id="{BEFFB9CC-1575-C218-B1AD-60F23F5A41C2}"/>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103" name="Picture 102">
              <a:extLst>
                <a:ext uri="{FF2B5EF4-FFF2-40B4-BE49-F238E27FC236}">
                  <a16:creationId xmlns:a16="http://schemas.microsoft.com/office/drawing/2014/main" id="{84B084D5-E311-671C-744D-1E5F7A472B1D}"/>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104" name="Picture 103">
              <a:extLst>
                <a:ext uri="{FF2B5EF4-FFF2-40B4-BE49-F238E27FC236}">
                  <a16:creationId xmlns:a16="http://schemas.microsoft.com/office/drawing/2014/main" id="{F6662789-1ADD-11A6-8E1E-FF1D8E18A44C}"/>
                </a:ext>
              </a:extLst>
            </p:cNvPr>
            <p:cNvPicPr>
              <a:picLocks noChangeAspect="1"/>
            </p:cNvPicPr>
            <p:nvPr/>
          </p:nvPicPr>
          <p:blipFill>
            <a:blip r:embed="rId6"/>
            <a:stretch>
              <a:fillRect/>
            </a:stretch>
          </p:blipFill>
          <p:spPr>
            <a:xfrm>
              <a:off x="6548690" y="4555661"/>
              <a:ext cx="640682" cy="640080"/>
            </a:xfrm>
            <a:prstGeom prst="rect">
              <a:avLst/>
            </a:prstGeom>
          </p:spPr>
        </p:pic>
        <p:sp>
          <p:nvSpPr>
            <p:cNvPr id="105" name="Rectangle 104">
              <a:extLst>
                <a:ext uri="{FF2B5EF4-FFF2-40B4-BE49-F238E27FC236}">
                  <a16:creationId xmlns:a16="http://schemas.microsoft.com/office/drawing/2014/main" id="{C3D1D7CC-C2D3-1D30-C871-6EC3AB170341}"/>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E9ADAC8E-D664-C39B-C2A3-B9DF98C51B61}"/>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0628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98104" y="1277008"/>
            <a:ext cx="11270403" cy="2785378"/>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We will also tell you at the end of this phase whether you earned bonus payment from your decisions (remember, one of those will be played out for real earning).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EDD49A74-4341-0A7C-7C4F-640E2D7020D2}"/>
              </a:ext>
            </a:extLst>
          </p:cNvPr>
          <p:cNvGrpSpPr>
            <a:grpSpLocks noChangeAspect="1"/>
          </p:cNvGrpSpPr>
          <p:nvPr/>
        </p:nvGrpSpPr>
        <p:grpSpPr>
          <a:xfrm>
            <a:off x="380999" y="4648174"/>
            <a:ext cx="11430000" cy="1554699"/>
            <a:chOff x="152399" y="3832858"/>
            <a:chExt cx="11874501" cy="1615160"/>
          </a:xfrm>
        </p:grpSpPr>
        <p:sp>
          <p:nvSpPr>
            <p:cNvPr id="59" name="Rectangle 58">
              <a:extLst>
                <a:ext uri="{FF2B5EF4-FFF2-40B4-BE49-F238E27FC236}">
                  <a16:creationId xmlns:a16="http://schemas.microsoft.com/office/drawing/2014/main" id="{D837E28C-A896-0666-6F51-70FE4D3E51D8}"/>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60" name="Picture 59">
              <a:extLst>
                <a:ext uri="{FF2B5EF4-FFF2-40B4-BE49-F238E27FC236}">
                  <a16:creationId xmlns:a16="http://schemas.microsoft.com/office/drawing/2014/main" id="{B7E9248E-8C58-7EE3-451F-9A2BECBFE981}"/>
                </a:ext>
              </a:extLst>
            </p:cNvPr>
            <p:cNvPicPr>
              <a:picLocks/>
            </p:cNvPicPr>
            <p:nvPr/>
          </p:nvPicPr>
          <p:blipFill>
            <a:blip r:embed="rId3"/>
            <a:stretch>
              <a:fillRect/>
            </a:stretch>
          </p:blipFill>
          <p:spPr>
            <a:xfrm>
              <a:off x="528225" y="4577589"/>
              <a:ext cx="635192" cy="633279"/>
            </a:xfrm>
            <a:prstGeom prst="rect">
              <a:avLst/>
            </a:prstGeom>
          </p:spPr>
        </p:pic>
        <p:sp>
          <p:nvSpPr>
            <p:cNvPr id="61" name="Rectangle 60">
              <a:extLst>
                <a:ext uri="{FF2B5EF4-FFF2-40B4-BE49-F238E27FC236}">
                  <a16:creationId xmlns:a16="http://schemas.microsoft.com/office/drawing/2014/main" id="{0B346BCC-F7A9-FDA1-F556-AF293D2FDFFE}"/>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2" name="TextBox 61">
              <a:extLst>
                <a:ext uri="{FF2B5EF4-FFF2-40B4-BE49-F238E27FC236}">
                  <a16:creationId xmlns:a16="http://schemas.microsoft.com/office/drawing/2014/main" id="{7C1AB46C-D4D5-2829-F8AF-B9FD7C7AB2D8}"/>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3" name="Rectangle 62">
              <a:extLst>
                <a:ext uri="{FF2B5EF4-FFF2-40B4-BE49-F238E27FC236}">
                  <a16:creationId xmlns:a16="http://schemas.microsoft.com/office/drawing/2014/main" id="{35569023-9EB4-C156-77C6-82C490AE5168}"/>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4" name="Rectangle 63">
              <a:extLst>
                <a:ext uri="{FF2B5EF4-FFF2-40B4-BE49-F238E27FC236}">
                  <a16:creationId xmlns:a16="http://schemas.microsoft.com/office/drawing/2014/main" id="{C14902F0-2E12-320B-777F-8B31BFB91B2A}"/>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5" name="TextBox 64">
              <a:extLst>
                <a:ext uri="{FF2B5EF4-FFF2-40B4-BE49-F238E27FC236}">
                  <a16:creationId xmlns:a16="http://schemas.microsoft.com/office/drawing/2014/main" id="{012BF34C-47FC-50BF-374E-10F2ABA84C28}"/>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6" name="Rectangle 65">
              <a:extLst>
                <a:ext uri="{FF2B5EF4-FFF2-40B4-BE49-F238E27FC236}">
                  <a16:creationId xmlns:a16="http://schemas.microsoft.com/office/drawing/2014/main" id="{AA446445-B48C-00B6-EE07-8F415AA2C780}"/>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7" name="Rectangle 66">
              <a:extLst>
                <a:ext uri="{FF2B5EF4-FFF2-40B4-BE49-F238E27FC236}">
                  <a16:creationId xmlns:a16="http://schemas.microsoft.com/office/drawing/2014/main" id="{1F754AF5-DB70-6536-03F8-915F47F123EE}"/>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8" name="TextBox 67">
              <a:extLst>
                <a:ext uri="{FF2B5EF4-FFF2-40B4-BE49-F238E27FC236}">
                  <a16:creationId xmlns:a16="http://schemas.microsoft.com/office/drawing/2014/main" id="{29FEC8CF-D30F-5095-22C9-2EE10C7E615E}"/>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9" name="Rectangle 68">
              <a:extLst>
                <a:ext uri="{FF2B5EF4-FFF2-40B4-BE49-F238E27FC236}">
                  <a16:creationId xmlns:a16="http://schemas.microsoft.com/office/drawing/2014/main" id="{1E60C61C-B06D-554F-4990-1E4B13137F3B}"/>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70" name="Rectangle 69">
              <a:extLst>
                <a:ext uri="{FF2B5EF4-FFF2-40B4-BE49-F238E27FC236}">
                  <a16:creationId xmlns:a16="http://schemas.microsoft.com/office/drawing/2014/main" id="{25A52F68-FD2A-21BC-9D9C-EE26BE770C70}"/>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71" name="TextBox 70">
              <a:extLst>
                <a:ext uri="{FF2B5EF4-FFF2-40B4-BE49-F238E27FC236}">
                  <a16:creationId xmlns:a16="http://schemas.microsoft.com/office/drawing/2014/main" id="{3AB86F2E-1977-E1EB-9629-3CE845E50C1C}"/>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72" name="Picture 71">
              <a:extLst>
                <a:ext uri="{FF2B5EF4-FFF2-40B4-BE49-F238E27FC236}">
                  <a16:creationId xmlns:a16="http://schemas.microsoft.com/office/drawing/2014/main" id="{01018D53-A2A6-9326-06EE-421CD37C684A}"/>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73" name="Picture 72">
              <a:extLst>
                <a:ext uri="{FF2B5EF4-FFF2-40B4-BE49-F238E27FC236}">
                  <a16:creationId xmlns:a16="http://schemas.microsoft.com/office/drawing/2014/main" id="{A43F4524-0BD5-C590-CBCD-D6F69B2BD1B0}"/>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74" name="Picture 73">
              <a:extLst>
                <a:ext uri="{FF2B5EF4-FFF2-40B4-BE49-F238E27FC236}">
                  <a16:creationId xmlns:a16="http://schemas.microsoft.com/office/drawing/2014/main" id="{1E0F3FF7-EDA3-25D9-2A58-B846F246D081}"/>
                </a:ext>
              </a:extLst>
            </p:cNvPr>
            <p:cNvPicPr>
              <a:picLocks noChangeAspect="1"/>
            </p:cNvPicPr>
            <p:nvPr/>
          </p:nvPicPr>
          <p:blipFill>
            <a:blip r:embed="rId6"/>
            <a:stretch>
              <a:fillRect/>
            </a:stretch>
          </p:blipFill>
          <p:spPr>
            <a:xfrm>
              <a:off x="6548690" y="4555661"/>
              <a:ext cx="640682" cy="640080"/>
            </a:xfrm>
            <a:prstGeom prst="rect">
              <a:avLst/>
            </a:prstGeom>
          </p:spPr>
        </p:pic>
        <p:sp>
          <p:nvSpPr>
            <p:cNvPr id="75" name="Rectangle 74">
              <a:extLst>
                <a:ext uri="{FF2B5EF4-FFF2-40B4-BE49-F238E27FC236}">
                  <a16:creationId xmlns:a16="http://schemas.microsoft.com/office/drawing/2014/main" id="{6B8D3E94-7630-F4F4-C6B5-5F2BC1932F21}"/>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CBB6E1C4-CAB9-C044-932A-EBD47E429096}"/>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3097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60798" y="662759"/>
            <a:ext cx="11270403" cy="1246495"/>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1EBAB2-3095-9A10-4568-209C5F87981E}"/>
              </a:ext>
            </a:extLst>
          </p:cNvPr>
          <p:cNvGrpSpPr>
            <a:grpSpLocks noChangeAspect="1"/>
          </p:cNvGrpSpPr>
          <p:nvPr/>
        </p:nvGrpSpPr>
        <p:grpSpPr>
          <a:xfrm>
            <a:off x="380999" y="4648174"/>
            <a:ext cx="11430000" cy="1554699"/>
            <a:chOff x="152399" y="3832858"/>
            <a:chExt cx="11874501" cy="1615160"/>
          </a:xfrm>
        </p:grpSpPr>
        <p:sp>
          <p:nvSpPr>
            <p:cNvPr id="7" name="Rectangle 6">
              <a:extLst>
                <a:ext uri="{FF2B5EF4-FFF2-40B4-BE49-F238E27FC236}">
                  <a16:creationId xmlns:a16="http://schemas.microsoft.com/office/drawing/2014/main" id="{770EF0E0-D0C5-E4C9-861E-F12856CA8C6C}"/>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10" name="Picture 9">
              <a:extLst>
                <a:ext uri="{FF2B5EF4-FFF2-40B4-BE49-F238E27FC236}">
                  <a16:creationId xmlns:a16="http://schemas.microsoft.com/office/drawing/2014/main" id="{856AF7EF-0332-6A63-1315-DDFF79595890}"/>
                </a:ext>
              </a:extLst>
            </p:cNvPr>
            <p:cNvPicPr>
              <a:picLocks/>
            </p:cNvPicPr>
            <p:nvPr/>
          </p:nvPicPr>
          <p:blipFill>
            <a:blip r:embed="rId3"/>
            <a:stretch>
              <a:fillRect/>
            </a:stretch>
          </p:blipFill>
          <p:spPr>
            <a:xfrm>
              <a:off x="528225" y="4577589"/>
              <a:ext cx="635192" cy="633279"/>
            </a:xfrm>
            <a:prstGeom prst="rect">
              <a:avLst/>
            </a:prstGeom>
          </p:spPr>
        </p:pic>
        <p:sp>
          <p:nvSpPr>
            <p:cNvPr id="11" name="Rectangle 10">
              <a:extLst>
                <a:ext uri="{FF2B5EF4-FFF2-40B4-BE49-F238E27FC236}">
                  <a16:creationId xmlns:a16="http://schemas.microsoft.com/office/drawing/2014/main" id="{19DF0763-7D24-3212-36FF-45780A524F09}"/>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3" name="TextBox 12">
              <a:extLst>
                <a:ext uri="{FF2B5EF4-FFF2-40B4-BE49-F238E27FC236}">
                  <a16:creationId xmlns:a16="http://schemas.microsoft.com/office/drawing/2014/main" id="{BC891165-282C-D8A7-BFB5-1DD72D8CE2E9}"/>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16" name="Rectangle 15">
              <a:extLst>
                <a:ext uri="{FF2B5EF4-FFF2-40B4-BE49-F238E27FC236}">
                  <a16:creationId xmlns:a16="http://schemas.microsoft.com/office/drawing/2014/main" id="{01EFB9A4-15BA-4F4A-7BCB-C26A28B9B6B8}"/>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Rectangle 16">
              <a:extLst>
                <a:ext uri="{FF2B5EF4-FFF2-40B4-BE49-F238E27FC236}">
                  <a16:creationId xmlns:a16="http://schemas.microsoft.com/office/drawing/2014/main" id="{4A8F5193-2FE5-7E69-271A-82D703782DA6}"/>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9" name="TextBox 18">
              <a:extLst>
                <a:ext uri="{FF2B5EF4-FFF2-40B4-BE49-F238E27FC236}">
                  <a16:creationId xmlns:a16="http://schemas.microsoft.com/office/drawing/2014/main" id="{9D6D1DA9-E364-F534-96F4-BB31081C4773}"/>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0" name="Rectangle 19">
              <a:extLst>
                <a:ext uri="{FF2B5EF4-FFF2-40B4-BE49-F238E27FC236}">
                  <a16:creationId xmlns:a16="http://schemas.microsoft.com/office/drawing/2014/main" id="{97429CBC-B610-9E93-18D1-71B23EDAFF51}"/>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3" name="Rectangle 22">
              <a:extLst>
                <a:ext uri="{FF2B5EF4-FFF2-40B4-BE49-F238E27FC236}">
                  <a16:creationId xmlns:a16="http://schemas.microsoft.com/office/drawing/2014/main" id="{3C8104CB-34CF-ACFE-C689-7A9DD5B9E75F}"/>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6" name="TextBox 25">
              <a:extLst>
                <a:ext uri="{FF2B5EF4-FFF2-40B4-BE49-F238E27FC236}">
                  <a16:creationId xmlns:a16="http://schemas.microsoft.com/office/drawing/2014/main" id="{1B0A0AE2-3142-5EA8-85E9-9DC8801AACAC}"/>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7" name="Rectangle 26">
              <a:extLst>
                <a:ext uri="{FF2B5EF4-FFF2-40B4-BE49-F238E27FC236}">
                  <a16:creationId xmlns:a16="http://schemas.microsoft.com/office/drawing/2014/main" id="{ADDAA435-0E96-23A6-14F3-12DA65CF3C33}"/>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8" name="Rectangle 27">
              <a:extLst>
                <a:ext uri="{FF2B5EF4-FFF2-40B4-BE49-F238E27FC236}">
                  <a16:creationId xmlns:a16="http://schemas.microsoft.com/office/drawing/2014/main" id="{8E7A2A82-0C84-54C6-6CED-1635EC65E52F}"/>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9" name="TextBox 28">
              <a:extLst>
                <a:ext uri="{FF2B5EF4-FFF2-40B4-BE49-F238E27FC236}">
                  <a16:creationId xmlns:a16="http://schemas.microsoft.com/office/drawing/2014/main" id="{8DBAA780-8059-1F0F-D3A2-FA36F9DF203C}"/>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30" name="Picture 29">
              <a:extLst>
                <a:ext uri="{FF2B5EF4-FFF2-40B4-BE49-F238E27FC236}">
                  <a16:creationId xmlns:a16="http://schemas.microsoft.com/office/drawing/2014/main" id="{4BFFC163-8AFA-CF52-FCB8-FF773A867C2C}"/>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31" name="Picture 30">
              <a:extLst>
                <a:ext uri="{FF2B5EF4-FFF2-40B4-BE49-F238E27FC236}">
                  <a16:creationId xmlns:a16="http://schemas.microsoft.com/office/drawing/2014/main" id="{68B07145-A6D9-76F7-79A0-7A996CA69FB5}"/>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32" name="Picture 31">
              <a:extLst>
                <a:ext uri="{FF2B5EF4-FFF2-40B4-BE49-F238E27FC236}">
                  <a16:creationId xmlns:a16="http://schemas.microsoft.com/office/drawing/2014/main" id="{8F38DBBF-96DA-794A-0B52-CDA29E0577B0}"/>
                </a:ext>
              </a:extLst>
            </p:cNvPr>
            <p:cNvPicPr>
              <a:picLocks noChangeAspect="1"/>
            </p:cNvPicPr>
            <p:nvPr/>
          </p:nvPicPr>
          <p:blipFill>
            <a:blip r:embed="rId6"/>
            <a:stretch>
              <a:fillRect/>
            </a:stretch>
          </p:blipFill>
          <p:spPr>
            <a:xfrm>
              <a:off x="6548690" y="4555661"/>
              <a:ext cx="640682" cy="640080"/>
            </a:xfrm>
            <a:prstGeom prst="rect">
              <a:avLst/>
            </a:prstGeom>
          </p:spPr>
        </p:pic>
        <p:sp>
          <p:nvSpPr>
            <p:cNvPr id="34" name="Rectangle 33">
              <a:extLst>
                <a:ext uri="{FF2B5EF4-FFF2-40B4-BE49-F238E27FC236}">
                  <a16:creationId xmlns:a16="http://schemas.microsoft.com/office/drawing/2014/main" id="{B95EC4F4-066D-8399-35AF-CB1D4F2D46BC}"/>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1C6B41C4-3C15-A88D-9FFF-1045817FF160}"/>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5E9E4CF7-90C7-30E9-E2FD-D55ED220BF7A}"/>
              </a:ext>
            </a:extLst>
          </p:cNvPr>
          <p:cNvSpPr txBox="1"/>
          <p:nvPr/>
        </p:nvSpPr>
        <p:spPr>
          <a:xfrm>
            <a:off x="380999" y="1760983"/>
            <a:ext cx="11430000" cy="2400657"/>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In addition, we ask that you register the outcome by responding while the outcome is shown: If the outcome is a GAIN, press the “D” key. If it is a NO GAIN, press the “K” key.</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have 1.5 seconds to respond. If you do not respond on time, you will see “TOO SLOW” on the screen. </a:t>
            </a:r>
          </a:p>
        </p:txBody>
      </p:sp>
      <p:pic>
        <p:nvPicPr>
          <p:cNvPr id="24" name="Picture 23">
            <a:extLst>
              <a:ext uri="{FF2B5EF4-FFF2-40B4-BE49-F238E27FC236}">
                <a16:creationId xmlns:a16="http://schemas.microsoft.com/office/drawing/2014/main" id="{CE4559CA-1F7D-49FA-C71F-523EFA8DA3FE}"/>
              </a:ext>
            </a:extLst>
          </p:cNvPr>
          <p:cNvPicPr>
            <a:picLocks noChangeAspect="1"/>
          </p:cNvPicPr>
          <p:nvPr/>
        </p:nvPicPr>
        <p:blipFill>
          <a:blip r:embed="rId7"/>
          <a:stretch>
            <a:fillRect/>
          </a:stretch>
        </p:blipFill>
        <p:spPr>
          <a:xfrm>
            <a:off x="3693949" y="6010884"/>
            <a:ext cx="476839" cy="453949"/>
          </a:xfrm>
          <a:prstGeom prst="rect">
            <a:avLst/>
          </a:prstGeom>
        </p:spPr>
      </p:pic>
      <p:pic>
        <p:nvPicPr>
          <p:cNvPr id="25" name="Picture 24">
            <a:extLst>
              <a:ext uri="{FF2B5EF4-FFF2-40B4-BE49-F238E27FC236}">
                <a16:creationId xmlns:a16="http://schemas.microsoft.com/office/drawing/2014/main" id="{9A45CD68-22F3-AAC7-4D31-359B56CADC96}"/>
              </a:ext>
            </a:extLst>
          </p:cNvPr>
          <p:cNvPicPr>
            <a:picLocks noChangeAspect="1"/>
          </p:cNvPicPr>
          <p:nvPr/>
        </p:nvPicPr>
        <p:blipFill>
          <a:blip r:embed="rId8"/>
          <a:stretch>
            <a:fillRect/>
          </a:stretch>
        </p:blipFill>
        <p:spPr>
          <a:xfrm flipH="1">
            <a:off x="3494069" y="6272351"/>
            <a:ext cx="486670" cy="498665"/>
          </a:xfrm>
          <a:prstGeom prst="rect">
            <a:avLst/>
          </a:prstGeom>
        </p:spPr>
      </p:pic>
      <p:pic>
        <p:nvPicPr>
          <p:cNvPr id="33" name="Picture 32">
            <a:extLst>
              <a:ext uri="{FF2B5EF4-FFF2-40B4-BE49-F238E27FC236}">
                <a16:creationId xmlns:a16="http://schemas.microsoft.com/office/drawing/2014/main" id="{E6C93798-B7A6-9DA7-DBD9-FD2CE413F500}"/>
              </a:ext>
            </a:extLst>
          </p:cNvPr>
          <p:cNvPicPr>
            <a:picLocks noChangeAspect="1"/>
          </p:cNvPicPr>
          <p:nvPr/>
        </p:nvPicPr>
        <p:blipFill>
          <a:blip r:embed="rId9"/>
          <a:stretch>
            <a:fillRect/>
          </a:stretch>
        </p:blipFill>
        <p:spPr>
          <a:xfrm>
            <a:off x="9470642" y="6017301"/>
            <a:ext cx="478744" cy="453949"/>
          </a:xfrm>
          <a:prstGeom prst="rect">
            <a:avLst/>
          </a:prstGeom>
        </p:spPr>
      </p:pic>
      <p:pic>
        <p:nvPicPr>
          <p:cNvPr id="35" name="Picture 34">
            <a:extLst>
              <a:ext uri="{FF2B5EF4-FFF2-40B4-BE49-F238E27FC236}">
                <a16:creationId xmlns:a16="http://schemas.microsoft.com/office/drawing/2014/main" id="{931BF2D0-B2C8-6CAF-68B7-5829AB4C2FEE}"/>
              </a:ext>
            </a:extLst>
          </p:cNvPr>
          <p:cNvPicPr>
            <a:picLocks noChangeAspect="1"/>
          </p:cNvPicPr>
          <p:nvPr/>
        </p:nvPicPr>
        <p:blipFill>
          <a:blip r:embed="rId8"/>
          <a:stretch>
            <a:fillRect/>
          </a:stretch>
        </p:blipFill>
        <p:spPr>
          <a:xfrm>
            <a:off x="9618216" y="6288780"/>
            <a:ext cx="487334" cy="499344"/>
          </a:xfrm>
          <a:prstGeom prst="rect">
            <a:avLst/>
          </a:prstGeom>
        </p:spPr>
      </p:pic>
    </p:spTree>
    <p:extLst>
      <p:ext uri="{BB962C8B-B14F-4D97-AF65-F5344CB8AC3E}">
        <p14:creationId xmlns:p14="http://schemas.microsoft.com/office/powerpoint/2010/main" val="326794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Final decisions</a:t>
            </a:r>
          </a:p>
        </p:txBody>
      </p:sp>
    </p:spTree>
    <p:extLst>
      <p:ext uri="{BB962C8B-B14F-4D97-AF65-F5344CB8AC3E}">
        <p14:creationId xmlns:p14="http://schemas.microsoft.com/office/powerpoint/2010/main" val="31573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861442" y="1940804"/>
            <a:ext cx="10581258" cy="3170099"/>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35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981212" y="799117"/>
            <a:ext cx="8497018"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choose the left photograph press the “D” key, to choose the right photograph press the “K” key. </a:t>
            </a:r>
          </a:p>
        </p:txBody>
      </p:sp>
      <p:sp>
        <p:nvSpPr>
          <p:cNvPr id="10" name="Rectangle 9">
            <a:extLst>
              <a:ext uri="{FF2B5EF4-FFF2-40B4-BE49-F238E27FC236}">
                <a16:creationId xmlns:a16="http://schemas.microsoft.com/office/drawing/2014/main" id="{59B54E3B-8F56-B0E6-7956-D4D93668DF43}"/>
              </a:ext>
            </a:extLst>
          </p:cNvPr>
          <p:cNvSpPr/>
          <p:nvPr/>
        </p:nvSpPr>
        <p:spPr>
          <a:xfrm>
            <a:off x="669140"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TextBox 16">
            <a:extLst>
              <a:ext uri="{FF2B5EF4-FFF2-40B4-BE49-F238E27FC236}">
                <a16:creationId xmlns:a16="http://schemas.microsoft.com/office/drawing/2014/main" id="{3406EB26-A60B-7E39-EC1B-AEFD8BEB98E0}"/>
              </a:ext>
            </a:extLst>
          </p:cNvPr>
          <p:cNvSpPr txBox="1"/>
          <p:nvPr/>
        </p:nvSpPr>
        <p:spPr>
          <a:xfrm>
            <a:off x="9200970" y="4617230"/>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910956"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7444698"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86514"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77827"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6067267" y="4697976"/>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471225" y="2213336"/>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make your choice.</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5" name="Picture 4">
            <a:extLst>
              <a:ext uri="{FF2B5EF4-FFF2-40B4-BE49-F238E27FC236}">
                <a16:creationId xmlns:a16="http://schemas.microsoft.com/office/drawing/2014/main" id="{AA829077-501E-A5BD-DC75-06002221C608}"/>
              </a:ext>
            </a:extLst>
          </p:cNvPr>
          <p:cNvPicPr>
            <a:picLocks noChangeAspect="1"/>
          </p:cNvPicPr>
          <p:nvPr/>
        </p:nvPicPr>
        <p:blipFill>
          <a:blip r:embed="rId3"/>
          <a:stretch>
            <a:fillRect/>
          </a:stretch>
        </p:blipFill>
        <p:spPr>
          <a:xfrm>
            <a:off x="8528483" y="4571527"/>
            <a:ext cx="777240" cy="777240"/>
          </a:xfrm>
          <a:prstGeom prst="rect">
            <a:avLst/>
          </a:prstGeom>
        </p:spPr>
      </p:pic>
      <p:pic>
        <p:nvPicPr>
          <p:cNvPr id="7" name="Picture 6">
            <a:extLst>
              <a:ext uri="{FF2B5EF4-FFF2-40B4-BE49-F238E27FC236}">
                <a16:creationId xmlns:a16="http://schemas.microsoft.com/office/drawing/2014/main" id="{0988920F-2ABC-CBBA-A602-CF7D42A8DF76}"/>
              </a:ext>
            </a:extLst>
          </p:cNvPr>
          <p:cNvPicPr>
            <a:picLocks noChangeAspect="1"/>
          </p:cNvPicPr>
          <p:nvPr/>
        </p:nvPicPr>
        <p:blipFill>
          <a:blip r:embed="rId4"/>
          <a:stretch>
            <a:fillRect/>
          </a:stretch>
        </p:blipFill>
        <p:spPr>
          <a:xfrm>
            <a:off x="7662148" y="4573244"/>
            <a:ext cx="777240" cy="777240"/>
          </a:xfrm>
          <a:prstGeom prst="rect">
            <a:avLst/>
          </a:prstGeom>
        </p:spPr>
      </p:pic>
      <p:pic>
        <p:nvPicPr>
          <p:cNvPr id="9" name="Picture 8">
            <a:extLst>
              <a:ext uri="{FF2B5EF4-FFF2-40B4-BE49-F238E27FC236}">
                <a16:creationId xmlns:a16="http://schemas.microsoft.com/office/drawing/2014/main" id="{54540696-0443-96C9-F5CD-AE235B691A9A}"/>
              </a:ext>
            </a:extLst>
          </p:cNvPr>
          <p:cNvPicPr>
            <a:picLocks noChangeAspect="1"/>
          </p:cNvPicPr>
          <p:nvPr/>
        </p:nvPicPr>
        <p:blipFill>
          <a:blip r:embed="rId5"/>
          <a:stretch>
            <a:fillRect/>
          </a:stretch>
        </p:blipFill>
        <p:spPr>
          <a:xfrm>
            <a:off x="897030" y="4573244"/>
            <a:ext cx="777762" cy="777240"/>
          </a:xfrm>
          <a:prstGeom prst="rect">
            <a:avLst/>
          </a:prstGeom>
        </p:spPr>
      </p:pic>
      <p:pic>
        <p:nvPicPr>
          <p:cNvPr id="12" name="Picture 11">
            <a:extLst>
              <a:ext uri="{FF2B5EF4-FFF2-40B4-BE49-F238E27FC236}">
                <a16:creationId xmlns:a16="http://schemas.microsoft.com/office/drawing/2014/main" id="{4698AF7C-8050-326C-030E-108EA7DA84D6}"/>
              </a:ext>
            </a:extLst>
          </p:cNvPr>
          <p:cNvPicPr>
            <a:picLocks noChangeAspect="1"/>
          </p:cNvPicPr>
          <p:nvPr/>
        </p:nvPicPr>
        <p:blipFill>
          <a:blip r:embed="rId6"/>
          <a:stretch>
            <a:fillRect/>
          </a:stretch>
        </p:blipFill>
        <p:spPr>
          <a:xfrm>
            <a:off x="1786992" y="4573244"/>
            <a:ext cx="777240" cy="777240"/>
          </a:xfrm>
          <a:prstGeom prst="rect">
            <a:avLst/>
          </a:prstGeom>
        </p:spPr>
      </p:pic>
      <p:pic>
        <p:nvPicPr>
          <p:cNvPr id="14" name="Picture 13">
            <a:extLst>
              <a:ext uri="{FF2B5EF4-FFF2-40B4-BE49-F238E27FC236}">
                <a16:creationId xmlns:a16="http://schemas.microsoft.com/office/drawing/2014/main" id="{C6CD6564-57DF-01E7-6D39-FB9777FDE197}"/>
              </a:ext>
            </a:extLst>
          </p:cNvPr>
          <p:cNvPicPr>
            <a:picLocks noChangeAspect="1"/>
          </p:cNvPicPr>
          <p:nvPr/>
        </p:nvPicPr>
        <p:blipFill>
          <a:blip r:embed="rId3"/>
          <a:stretch>
            <a:fillRect/>
          </a:stretch>
        </p:blipFill>
        <p:spPr>
          <a:xfrm>
            <a:off x="10760269" y="4578303"/>
            <a:ext cx="777240" cy="777240"/>
          </a:xfrm>
          <a:prstGeom prst="rect">
            <a:avLst/>
          </a:prstGeom>
        </p:spPr>
      </p:pic>
      <p:pic>
        <p:nvPicPr>
          <p:cNvPr id="20" name="Picture 19">
            <a:extLst>
              <a:ext uri="{FF2B5EF4-FFF2-40B4-BE49-F238E27FC236}">
                <a16:creationId xmlns:a16="http://schemas.microsoft.com/office/drawing/2014/main" id="{457F77ED-EEBA-4F99-C2F7-9ADBE1C2538A}"/>
              </a:ext>
            </a:extLst>
          </p:cNvPr>
          <p:cNvPicPr>
            <a:picLocks noChangeAspect="1"/>
          </p:cNvPicPr>
          <p:nvPr/>
        </p:nvPicPr>
        <p:blipFill>
          <a:blip r:embed="rId4"/>
          <a:stretch>
            <a:fillRect/>
          </a:stretch>
        </p:blipFill>
        <p:spPr>
          <a:xfrm>
            <a:off x="9893934" y="4580020"/>
            <a:ext cx="777240" cy="777240"/>
          </a:xfrm>
          <a:prstGeom prst="rect">
            <a:avLst/>
          </a:prstGeom>
        </p:spPr>
      </p:pic>
      <p:sp>
        <p:nvSpPr>
          <p:cNvPr id="23" name="Rectangle 22">
            <a:extLst>
              <a:ext uri="{FF2B5EF4-FFF2-40B4-BE49-F238E27FC236}">
                <a16:creationId xmlns:a16="http://schemas.microsoft.com/office/drawing/2014/main" id="{289FFA6A-153D-1383-DBB3-E1C8D35D943D}"/>
              </a:ext>
            </a:extLst>
          </p:cNvPr>
          <p:cNvSpPr/>
          <p:nvPr/>
        </p:nvSpPr>
        <p:spPr>
          <a:xfrm>
            <a:off x="10758159" y="458002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2ECCCB5-B91D-9F95-2A23-A5EADDDA5651}"/>
              </a:ext>
            </a:extLst>
          </p:cNvPr>
          <p:cNvPicPr>
            <a:picLocks noChangeAspect="1"/>
          </p:cNvPicPr>
          <p:nvPr/>
        </p:nvPicPr>
        <p:blipFill>
          <a:blip r:embed="rId5"/>
          <a:stretch>
            <a:fillRect/>
          </a:stretch>
        </p:blipFill>
        <p:spPr>
          <a:xfrm>
            <a:off x="3136804" y="4587610"/>
            <a:ext cx="777762" cy="777240"/>
          </a:xfrm>
          <a:prstGeom prst="rect">
            <a:avLst/>
          </a:prstGeom>
        </p:spPr>
      </p:pic>
      <p:pic>
        <p:nvPicPr>
          <p:cNvPr id="28" name="Picture 27">
            <a:extLst>
              <a:ext uri="{FF2B5EF4-FFF2-40B4-BE49-F238E27FC236}">
                <a16:creationId xmlns:a16="http://schemas.microsoft.com/office/drawing/2014/main" id="{7DA21E45-31DC-D7EF-2C60-4348514553CB}"/>
              </a:ext>
            </a:extLst>
          </p:cNvPr>
          <p:cNvPicPr>
            <a:picLocks noChangeAspect="1"/>
          </p:cNvPicPr>
          <p:nvPr/>
        </p:nvPicPr>
        <p:blipFill>
          <a:blip r:embed="rId6"/>
          <a:stretch>
            <a:fillRect/>
          </a:stretch>
        </p:blipFill>
        <p:spPr>
          <a:xfrm>
            <a:off x="4026766" y="4587610"/>
            <a:ext cx="777240" cy="777240"/>
          </a:xfrm>
          <a:prstGeom prst="rect">
            <a:avLst/>
          </a:prstGeom>
        </p:spPr>
      </p:pic>
      <p:sp>
        <p:nvSpPr>
          <p:cNvPr id="29" name="Rectangle 28">
            <a:extLst>
              <a:ext uri="{FF2B5EF4-FFF2-40B4-BE49-F238E27FC236}">
                <a16:creationId xmlns:a16="http://schemas.microsoft.com/office/drawing/2014/main" id="{12BD449F-D646-3126-379F-A84701A6E18E}"/>
              </a:ext>
            </a:extLst>
          </p:cNvPr>
          <p:cNvSpPr/>
          <p:nvPr/>
        </p:nvSpPr>
        <p:spPr>
          <a:xfrm>
            <a:off x="3122151" y="4580834"/>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30B34AF-4844-37E2-ECEF-EC77EAC198CF}"/>
              </a:ext>
            </a:extLst>
          </p:cNvPr>
          <p:cNvPicPr>
            <a:picLocks noChangeAspect="1"/>
          </p:cNvPicPr>
          <p:nvPr/>
        </p:nvPicPr>
        <p:blipFill>
          <a:blip r:embed="rId7"/>
          <a:stretch>
            <a:fillRect/>
          </a:stretch>
        </p:blipFill>
        <p:spPr>
          <a:xfrm>
            <a:off x="1386640" y="5456047"/>
            <a:ext cx="576304" cy="548640"/>
          </a:xfrm>
          <a:prstGeom prst="rect">
            <a:avLst/>
          </a:prstGeom>
        </p:spPr>
      </p:pic>
      <p:pic>
        <p:nvPicPr>
          <p:cNvPr id="34" name="Picture 33">
            <a:extLst>
              <a:ext uri="{FF2B5EF4-FFF2-40B4-BE49-F238E27FC236}">
                <a16:creationId xmlns:a16="http://schemas.microsoft.com/office/drawing/2014/main" id="{7F3A21C2-B96E-A7E2-EABD-01230E502418}"/>
              </a:ext>
            </a:extLst>
          </p:cNvPr>
          <p:cNvPicPr>
            <a:picLocks noChangeAspect="1"/>
          </p:cNvPicPr>
          <p:nvPr/>
        </p:nvPicPr>
        <p:blipFill>
          <a:blip r:embed="rId8"/>
          <a:stretch>
            <a:fillRect/>
          </a:stretch>
        </p:blipFill>
        <p:spPr>
          <a:xfrm flipH="1">
            <a:off x="1145066" y="5772054"/>
            <a:ext cx="588186" cy="602683"/>
          </a:xfrm>
          <a:prstGeom prst="rect">
            <a:avLst/>
          </a:prstGeom>
        </p:spPr>
      </p:pic>
      <p:pic>
        <p:nvPicPr>
          <p:cNvPr id="36" name="Picture 35">
            <a:extLst>
              <a:ext uri="{FF2B5EF4-FFF2-40B4-BE49-F238E27FC236}">
                <a16:creationId xmlns:a16="http://schemas.microsoft.com/office/drawing/2014/main" id="{F961B594-E549-86BC-B7B4-5B6B5F5F8F84}"/>
              </a:ext>
            </a:extLst>
          </p:cNvPr>
          <p:cNvPicPr>
            <a:picLocks noChangeAspect="1"/>
          </p:cNvPicPr>
          <p:nvPr/>
        </p:nvPicPr>
        <p:blipFill>
          <a:blip r:embed="rId9"/>
          <a:stretch>
            <a:fillRect/>
          </a:stretch>
        </p:blipFill>
        <p:spPr>
          <a:xfrm>
            <a:off x="8194958" y="5463803"/>
            <a:ext cx="578607" cy="548640"/>
          </a:xfrm>
          <a:prstGeom prst="rect">
            <a:avLst/>
          </a:prstGeom>
        </p:spPr>
      </p:pic>
      <p:pic>
        <p:nvPicPr>
          <p:cNvPr id="37" name="Picture 36">
            <a:extLst>
              <a:ext uri="{FF2B5EF4-FFF2-40B4-BE49-F238E27FC236}">
                <a16:creationId xmlns:a16="http://schemas.microsoft.com/office/drawing/2014/main" id="{B9527750-0C47-FA4E-433C-05DC98D57B8D}"/>
              </a:ext>
            </a:extLst>
          </p:cNvPr>
          <p:cNvPicPr>
            <a:picLocks noChangeAspect="1"/>
          </p:cNvPicPr>
          <p:nvPr/>
        </p:nvPicPr>
        <p:blipFill>
          <a:blip r:embed="rId8"/>
          <a:stretch>
            <a:fillRect/>
          </a:stretch>
        </p:blipFill>
        <p:spPr>
          <a:xfrm>
            <a:off x="8373315" y="5791910"/>
            <a:ext cx="588989" cy="603504"/>
          </a:xfrm>
          <a:prstGeom prst="rect">
            <a:avLst/>
          </a:prstGeom>
        </p:spPr>
      </p:pic>
    </p:spTree>
    <p:extLst>
      <p:ext uri="{BB962C8B-B14F-4D97-AF65-F5344CB8AC3E}">
        <p14:creationId xmlns:p14="http://schemas.microsoft.com/office/powerpoint/2010/main" val="247346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A0CCB9-E48F-6994-D56E-79CECD456688}"/>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191697"/>
              <a:ext cx="4194122" cy="3014254"/>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FF"/>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804672" y="661521"/>
              <a:ext cx="10387584" cy="201593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Welcome to the experiment!</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Before we start, we will ask you to rate photographs according to how much you like them. </a:t>
              </a:r>
            </a:p>
            <a:p>
              <a:pPr algn="ctr"/>
              <a:r>
                <a:rPr lang="en-US" sz="25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951551"/>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999269"/>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997268"/>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404988"/>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3" name="Oval 2">
              <a:extLst>
                <a:ext uri="{FF2B5EF4-FFF2-40B4-BE49-F238E27FC236}">
                  <a16:creationId xmlns:a16="http://schemas.microsoft.com/office/drawing/2014/main" id="{2B7AEA65-A5A2-1642-8C53-B6C7B7B9FE42}"/>
                </a:ext>
              </a:extLst>
            </p:cNvPr>
            <p:cNvSpPr/>
            <p:nvPr/>
          </p:nvSpPr>
          <p:spPr>
            <a:xfrm>
              <a:off x="6298113" y="4882740"/>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749980"/>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469869"/>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886215"/>
              <a:ext cx="630388" cy="645925"/>
            </a:xfrm>
            <a:prstGeom prst="rect">
              <a:avLst/>
            </a:prstGeom>
          </p:spPr>
        </p:pic>
        <p:pic>
          <p:nvPicPr>
            <p:cNvPr id="14" name="Picture 13">
              <a:extLst>
                <a:ext uri="{FF2B5EF4-FFF2-40B4-BE49-F238E27FC236}">
                  <a16:creationId xmlns:a16="http://schemas.microsoft.com/office/drawing/2014/main" id="{1334EE31-763E-09D0-C1F4-36DA3715130F}"/>
                </a:ext>
              </a:extLst>
            </p:cNvPr>
            <p:cNvPicPr>
              <a:picLocks noChangeAspect="1"/>
            </p:cNvPicPr>
            <p:nvPr/>
          </p:nvPicPr>
          <p:blipFill>
            <a:blip r:embed="rId5"/>
            <a:stretch>
              <a:fillRect/>
            </a:stretch>
          </p:blipFill>
          <p:spPr>
            <a:xfrm>
              <a:off x="5458156" y="3453994"/>
              <a:ext cx="1275688" cy="1275688"/>
            </a:xfrm>
            <a:prstGeom prst="rect">
              <a:avLst/>
            </a:prstGeom>
          </p:spPr>
        </p:pic>
      </p:grpSp>
    </p:spTree>
    <p:extLst>
      <p:ext uri="{BB962C8B-B14F-4D97-AF65-F5344CB8AC3E}">
        <p14:creationId xmlns:p14="http://schemas.microsoft.com/office/powerpoint/2010/main" val="151144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Memory</a:t>
            </a:r>
          </a:p>
        </p:txBody>
      </p:sp>
    </p:spTree>
    <p:extLst>
      <p:ext uri="{BB962C8B-B14F-4D97-AF65-F5344CB8AC3E}">
        <p14:creationId xmlns:p14="http://schemas.microsoft.com/office/powerpoint/2010/main" val="207344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805371" y="1459230"/>
            <a:ext cx="10581258" cy="3939540"/>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 or whether this is a recombined pair you have not seen before (RECOMBINED). </a:t>
            </a:r>
            <a:r>
              <a:rPr lang="en-US" sz="2500" dirty="0">
                <a:solidFill>
                  <a:schemeClr val="bg1"/>
                </a:solidFill>
                <a:latin typeface="Arial" panose="020B0604020202020204" pitchFamily="34" charset="0"/>
              </a:rPr>
              <a:t>Recombined pairs include </a:t>
            </a:r>
            <a:r>
              <a:rPr lang="en-US" sz="2500" dirty="0">
                <a:solidFill>
                  <a:schemeClr val="bg1"/>
                </a:solidFill>
                <a:latin typeface="Arial" panose="020B0604020202020204" pitchFamily="34" charset="0"/>
                <a:cs typeface="Arial" panose="020B0604020202020204" pitchFamily="34" charset="0"/>
              </a:rPr>
              <a:t>photographs</a:t>
            </a:r>
            <a:r>
              <a:rPr lang="en-US" sz="2500" dirty="0">
                <a:solidFill>
                  <a:schemeClr val="bg1"/>
                </a:solidFill>
                <a:latin typeface="Arial" panose="020B0604020202020204" pitchFamily="34" charset="0"/>
              </a:rPr>
              <a:t> you have seen before, yet not in this unique pairing.</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136570" y="885746"/>
            <a:ext cx="10149262"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indicate the pair is INTACT press the “D” key, </a:t>
            </a:r>
          </a:p>
          <a:p>
            <a:pPr algn="ctr"/>
            <a:r>
              <a:rPr lang="en-US" sz="2500" dirty="0">
                <a:solidFill>
                  <a:schemeClr val="bg1"/>
                </a:solidFill>
                <a:latin typeface="Arial" panose="020B0604020202020204" pitchFamily="34" charset="0"/>
                <a:cs typeface="Arial" panose="020B0604020202020204" pitchFamily="34" charset="0"/>
              </a:rPr>
              <a:t>to indicate the pair is RECOMBINED press the “K” key.</a:t>
            </a:r>
          </a:p>
        </p:txBody>
      </p:sp>
      <p:sp>
        <p:nvSpPr>
          <p:cNvPr id="10" name="Rectangle 9">
            <a:extLst>
              <a:ext uri="{FF2B5EF4-FFF2-40B4-BE49-F238E27FC236}">
                <a16:creationId xmlns:a16="http://schemas.microsoft.com/office/drawing/2014/main" id="{59B54E3B-8F56-B0E6-7956-D4D93668DF43}"/>
              </a:ext>
            </a:extLst>
          </p:cNvPr>
          <p:cNvSpPr/>
          <p:nvPr/>
        </p:nvSpPr>
        <p:spPr>
          <a:xfrm>
            <a:off x="597422"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TextBox 16">
            <a:extLst>
              <a:ext uri="{FF2B5EF4-FFF2-40B4-BE49-F238E27FC236}">
                <a16:creationId xmlns:a16="http://schemas.microsoft.com/office/drawing/2014/main" id="{3406EB26-A60B-7E39-EC1B-AEFD8BEB98E0}"/>
              </a:ext>
            </a:extLst>
          </p:cNvPr>
          <p:cNvSpPr txBox="1"/>
          <p:nvPr/>
        </p:nvSpPr>
        <p:spPr>
          <a:xfrm>
            <a:off x="9129252" y="4761994"/>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839238"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7372980"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14796"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06109"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5995549" y="4842740"/>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645553" y="2320816"/>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respond.</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11" name="Picture 10">
            <a:extLst>
              <a:ext uri="{FF2B5EF4-FFF2-40B4-BE49-F238E27FC236}">
                <a16:creationId xmlns:a16="http://schemas.microsoft.com/office/drawing/2014/main" id="{D50004DA-1474-6A02-853D-847B3105043C}"/>
              </a:ext>
            </a:extLst>
          </p:cNvPr>
          <p:cNvPicPr>
            <a:picLocks/>
          </p:cNvPicPr>
          <p:nvPr/>
        </p:nvPicPr>
        <p:blipFill>
          <a:blip r:embed="rId3"/>
          <a:stretch>
            <a:fillRect/>
          </a:stretch>
        </p:blipFill>
        <p:spPr>
          <a:xfrm>
            <a:off x="761307" y="4727731"/>
            <a:ext cx="786384" cy="784016"/>
          </a:xfrm>
          <a:prstGeom prst="rect">
            <a:avLst/>
          </a:prstGeom>
        </p:spPr>
      </p:pic>
      <p:pic>
        <p:nvPicPr>
          <p:cNvPr id="13" name="Picture 12">
            <a:extLst>
              <a:ext uri="{FF2B5EF4-FFF2-40B4-BE49-F238E27FC236}">
                <a16:creationId xmlns:a16="http://schemas.microsoft.com/office/drawing/2014/main" id="{F6D7AF5E-BF5E-F407-A0F2-0944CDAE3985}"/>
              </a:ext>
            </a:extLst>
          </p:cNvPr>
          <p:cNvPicPr>
            <a:picLocks/>
          </p:cNvPicPr>
          <p:nvPr/>
        </p:nvPicPr>
        <p:blipFill>
          <a:blip r:embed="rId4"/>
          <a:stretch>
            <a:fillRect/>
          </a:stretch>
        </p:blipFill>
        <p:spPr>
          <a:xfrm>
            <a:off x="1733289" y="4727731"/>
            <a:ext cx="786384" cy="784016"/>
          </a:xfrm>
          <a:prstGeom prst="rect">
            <a:avLst/>
          </a:prstGeom>
        </p:spPr>
      </p:pic>
      <p:pic>
        <p:nvPicPr>
          <p:cNvPr id="15" name="Picture 14">
            <a:extLst>
              <a:ext uri="{FF2B5EF4-FFF2-40B4-BE49-F238E27FC236}">
                <a16:creationId xmlns:a16="http://schemas.microsoft.com/office/drawing/2014/main" id="{36E616E2-5E08-E16B-C110-F04368B6F1B8}"/>
              </a:ext>
            </a:extLst>
          </p:cNvPr>
          <p:cNvPicPr>
            <a:picLocks/>
          </p:cNvPicPr>
          <p:nvPr/>
        </p:nvPicPr>
        <p:blipFill>
          <a:blip r:embed="rId3"/>
          <a:stretch>
            <a:fillRect/>
          </a:stretch>
        </p:blipFill>
        <p:spPr>
          <a:xfrm>
            <a:off x="7592818" y="4714620"/>
            <a:ext cx="786384" cy="784016"/>
          </a:xfrm>
          <a:prstGeom prst="rect">
            <a:avLst/>
          </a:prstGeom>
        </p:spPr>
      </p:pic>
      <p:pic>
        <p:nvPicPr>
          <p:cNvPr id="16" name="Picture 15">
            <a:extLst>
              <a:ext uri="{FF2B5EF4-FFF2-40B4-BE49-F238E27FC236}">
                <a16:creationId xmlns:a16="http://schemas.microsoft.com/office/drawing/2014/main" id="{710B9EE6-BD0F-C322-524E-4454A6DA3A4B}"/>
              </a:ext>
            </a:extLst>
          </p:cNvPr>
          <p:cNvPicPr>
            <a:picLocks noChangeAspect="1"/>
          </p:cNvPicPr>
          <p:nvPr/>
        </p:nvPicPr>
        <p:blipFill>
          <a:blip r:embed="rId5"/>
          <a:stretch>
            <a:fillRect/>
          </a:stretch>
        </p:blipFill>
        <p:spPr>
          <a:xfrm>
            <a:off x="8519453" y="4703130"/>
            <a:ext cx="786384" cy="786384"/>
          </a:xfrm>
          <a:prstGeom prst="rect">
            <a:avLst/>
          </a:prstGeom>
        </p:spPr>
      </p:pic>
      <p:sp>
        <p:nvSpPr>
          <p:cNvPr id="22" name="Rectangle 21">
            <a:extLst>
              <a:ext uri="{FF2B5EF4-FFF2-40B4-BE49-F238E27FC236}">
                <a16:creationId xmlns:a16="http://schemas.microsoft.com/office/drawing/2014/main" id="{A7D15461-0D8E-41B2-F46A-CD6DA70225F2}"/>
              </a:ext>
            </a:extLst>
          </p:cNvPr>
          <p:cNvSpPr/>
          <p:nvPr/>
        </p:nvSpPr>
        <p:spPr>
          <a:xfrm>
            <a:off x="3332360" y="4904450"/>
            <a:ext cx="107132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INTACT</a:t>
            </a:r>
          </a:p>
        </p:txBody>
      </p:sp>
      <p:sp>
        <p:nvSpPr>
          <p:cNvPr id="24" name="Rectangle 23">
            <a:extLst>
              <a:ext uri="{FF2B5EF4-FFF2-40B4-BE49-F238E27FC236}">
                <a16:creationId xmlns:a16="http://schemas.microsoft.com/office/drawing/2014/main" id="{A846A1DF-5600-9E06-F8E4-6495659964FD}"/>
              </a:ext>
            </a:extLst>
          </p:cNvPr>
          <p:cNvSpPr/>
          <p:nvPr/>
        </p:nvSpPr>
        <p:spPr>
          <a:xfrm>
            <a:off x="9779137" y="4881580"/>
            <a:ext cx="182550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RECOMBINED</a:t>
            </a:r>
          </a:p>
        </p:txBody>
      </p:sp>
      <p:pic>
        <p:nvPicPr>
          <p:cNvPr id="30" name="Picture 29">
            <a:extLst>
              <a:ext uri="{FF2B5EF4-FFF2-40B4-BE49-F238E27FC236}">
                <a16:creationId xmlns:a16="http://schemas.microsoft.com/office/drawing/2014/main" id="{212AA1D0-10FF-537F-628E-64E2727F97BF}"/>
              </a:ext>
            </a:extLst>
          </p:cNvPr>
          <p:cNvPicPr>
            <a:picLocks noChangeAspect="1"/>
          </p:cNvPicPr>
          <p:nvPr/>
        </p:nvPicPr>
        <p:blipFill>
          <a:blip r:embed="rId6"/>
          <a:stretch>
            <a:fillRect/>
          </a:stretch>
        </p:blipFill>
        <p:spPr>
          <a:xfrm>
            <a:off x="1386640" y="5581551"/>
            <a:ext cx="576304" cy="548640"/>
          </a:xfrm>
          <a:prstGeom prst="rect">
            <a:avLst/>
          </a:prstGeom>
        </p:spPr>
      </p:pic>
      <p:pic>
        <p:nvPicPr>
          <p:cNvPr id="32" name="Picture 31">
            <a:extLst>
              <a:ext uri="{FF2B5EF4-FFF2-40B4-BE49-F238E27FC236}">
                <a16:creationId xmlns:a16="http://schemas.microsoft.com/office/drawing/2014/main" id="{D3771817-5C6D-9691-94F2-2B97C87891CF}"/>
              </a:ext>
            </a:extLst>
          </p:cNvPr>
          <p:cNvPicPr>
            <a:picLocks noChangeAspect="1"/>
          </p:cNvPicPr>
          <p:nvPr/>
        </p:nvPicPr>
        <p:blipFill>
          <a:blip r:embed="rId7"/>
          <a:stretch>
            <a:fillRect/>
          </a:stretch>
        </p:blipFill>
        <p:spPr>
          <a:xfrm flipH="1">
            <a:off x="1145066" y="5897558"/>
            <a:ext cx="588186" cy="602683"/>
          </a:xfrm>
          <a:prstGeom prst="rect">
            <a:avLst/>
          </a:prstGeom>
        </p:spPr>
      </p:pic>
      <p:pic>
        <p:nvPicPr>
          <p:cNvPr id="33" name="Picture 32">
            <a:extLst>
              <a:ext uri="{FF2B5EF4-FFF2-40B4-BE49-F238E27FC236}">
                <a16:creationId xmlns:a16="http://schemas.microsoft.com/office/drawing/2014/main" id="{FAC76DD6-4DAE-7A1E-3C3A-845DFCE64C12}"/>
              </a:ext>
            </a:extLst>
          </p:cNvPr>
          <p:cNvPicPr>
            <a:picLocks noChangeAspect="1"/>
          </p:cNvPicPr>
          <p:nvPr/>
        </p:nvPicPr>
        <p:blipFill>
          <a:blip r:embed="rId8"/>
          <a:stretch>
            <a:fillRect/>
          </a:stretch>
        </p:blipFill>
        <p:spPr>
          <a:xfrm>
            <a:off x="8194958" y="5589307"/>
            <a:ext cx="578607" cy="548640"/>
          </a:xfrm>
          <a:prstGeom prst="rect">
            <a:avLst/>
          </a:prstGeom>
        </p:spPr>
      </p:pic>
      <p:pic>
        <p:nvPicPr>
          <p:cNvPr id="34" name="Picture 33">
            <a:extLst>
              <a:ext uri="{FF2B5EF4-FFF2-40B4-BE49-F238E27FC236}">
                <a16:creationId xmlns:a16="http://schemas.microsoft.com/office/drawing/2014/main" id="{D32E2F68-573C-7E75-40FD-9BA60D102CDF}"/>
              </a:ext>
            </a:extLst>
          </p:cNvPr>
          <p:cNvPicPr>
            <a:picLocks noChangeAspect="1"/>
          </p:cNvPicPr>
          <p:nvPr/>
        </p:nvPicPr>
        <p:blipFill>
          <a:blip r:embed="rId7"/>
          <a:stretch>
            <a:fillRect/>
          </a:stretch>
        </p:blipFill>
        <p:spPr>
          <a:xfrm>
            <a:off x="8373315" y="5917414"/>
            <a:ext cx="588989" cy="603504"/>
          </a:xfrm>
          <a:prstGeom prst="rect">
            <a:avLst/>
          </a:prstGeom>
        </p:spPr>
      </p:pic>
    </p:spTree>
    <p:extLst>
      <p:ext uri="{BB962C8B-B14F-4D97-AF65-F5344CB8AC3E}">
        <p14:creationId xmlns:p14="http://schemas.microsoft.com/office/powerpoint/2010/main" val="2321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Outcome estimation</a:t>
            </a:r>
          </a:p>
        </p:txBody>
      </p:sp>
    </p:spTree>
    <p:extLst>
      <p:ext uri="{BB962C8B-B14F-4D97-AF65-F5344CB8AC3E}">
        <p14:creationId xmlns:p14="http://schemas.microsoft.com/office/powerpoint/2010/main" val="61952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903662" y="1074509"/>
            <a:ext cx="10563408" cy="4708981"/>
          </a:xfrm>
          <a:prstGeom prst="rect">
            <a:avLst/>
          </a:prstGeom>
        </p:spPr>
        <p:txBody>
          <a:bodyPr wrap="square">
            <a:spAutoFit/>
          </a:bodyPr>
          <a:lstStyle/>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Now we will ask you to tell us what the outcomes of the auction were.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or NO GAIN from the auction. </a:t>
            </a: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587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261191" y="866462"/>
            <a:ext cx="9922624"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estimate the photograph as a GAIN press the “D” key, to estimate the photograph as a NO GAIN press the “K” key.</a:t>
            </a:r>
          </a:p>
        </p:txBody>
      </p:sp>
      <p:sp>
        <p:nvSpPr>
          <p:cNvPr id="47" name="TextBox 46">
            <a:extLst>
              <a:ext uri="{FF2B5EF4-FFF2-40B4-BE49-F238E27FC236}">
                <a16:creationId xmlns:a16="http://schemas.microsoft.com/office/drawing/2014/main" id="{A7E03193-12D8-6DFC-2E58-F762CC152FA1}"/>
              </a:ext>
            </a:extLst>
          </p:cNvPr>
          <p:cNvSpPr txBox="1"/>
          <p:nvPr/>
        </p:nvSpPr>
        <p:spPr>
          <a:xfrm>
            <a:off x="597423" y="2401398"/>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make your choice.</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sp>
        <p:nvSpPr>
          <p:cNvPr id="8" name="Rectangle 7">
            <a:extLst>
              <a:ext uri="{FF2B5EF4-FFF2-40B4-BE49-F238E27FC236}">
                <a16:creationId xmlns:a16="http://schemas.microsoft.com/office/drawing/2014/main" id="{B0748CB8-2B3A-18E5-CA2E-96161CCCFA2F}"/>
              </a:ext>
            </a:extLst>
          </p:cNvPr>
          <p:cNvSpPr/>
          <p:nvPr/>
        </p:nvSpPr>
        <p:spPr>
          <a:xfrm>
            <a:off x="597422"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1" name="TextBox 10">
            <a:extLst>
              <a:ext uri="{FF2B5EF4-FFF2-40B4-BE49-F238E27FC236}">
                <a16:creationId xmlns:a16="http://schemas.microsoft.com/office/drawing/2014/main" id="{16023EE9-28D9-AD66-5A7E-8CF34DA3294B}"/>
              </a:ext>
            </a:extLst>
          </p:cNvPr>
          <p:cNvSpPr txBox="1"/>
          <p:nvPr/>
        </p:nvSpPr>
        <p:spPr>
          <a:xfrm>
            <a:off x="9129252" y="4744065"/>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15" name="Rectangle 14">
            <a:extLst>
              <a:ext uri="{FF2B5EF4-FFF2-40B4-BE49-F238E27FC236}">
                <a16:creationId xmlns:a16="http://schemas.microsoft.com/office/drawing/2014/main" id="{B2E4739A-9A6F-5C40-52EC-A705EBF62C24}"/>
              </a:ext>
            </a:extLst>
          </p:cNvPr>
          <p:cNvSpPr/>
          <p:nvPr/>
        </p:nvSpPr>
        <p:spPr>
          <a:xfrm>
            <a:off x="2839238"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6" name="Rectangle 15">
            <a:extLst>
              <a:ext uri="{FF2B5EF4-FFF2-40B4-BE49-F238E27FC236}">
                <a16:creationId xmlns:a16="http://schemas.microsoft.com/office/drawing/2014/main" id="{F2ED9E29-6DB9-5911-318D-2669A4D29834}"/>
              </a:ext>
            </a:extLst>
          </p:cNvPr>
          <p:cNvSpPr/>
          <p:nvPr/>
        </p:nvSpPr>
        <p:spPr>
          <a:xfrm>
            <a:off x="7372980"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2" name="Rectangle 21">
            <a:extLst>
              <a:ext uri="{FF2B5EF4-FFF2-40B4-BE49-F238E27FC236}">
                <a16:creationId xmlns:a16="http://schemas.microsoft.com/office/drawing/2014/main" id="{E01783FA-9B6B-0471-7E14-5EAB5437CEB7}"/>
              </a:ext>
            </a:extLst>
          </p:cNvPr>
          <p:cNvSpPr/>
          <p:nvPr/>
        </p:nvSpPr>
        <p:spPr>
          <a:xfrm>
            <a:off x="9614796"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6" name="Rectangle 25">
            <a:extLst>
              <a:ext uri="{FF2B5EF4-FFF2-40B4-BE49-F238E27FC236}">
                <a16:creationId xmlns:a16="http://schemas.microsoft.com/office/drawing/2014/main" id="{4180750C-3B54-480B-AD2C-1AAA18BC75D5}"/>
              </a:ext>
            </a:extLst>
          </p:cNvPr>
          <p:cNvSpPr/>
          <p:nvPr/>
        </p:nvSpPr>
        <p:spPr>
          <a:xfrm>
            <a:off x="5106109"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0" name="TextBox 29">
            <a:extLst>
              <a:ext uri="{FF2B5EF4-FFF2-40B4-BE49-F238E27FC236}">
                <a16:creationId xmlns:a16="http://schemas.microsoft.com/office/drawing/2014/main" id="{17D302B0-F987-A039-6268-744346147752}"/>
              </a:ext>
            </a:extLst>
          </p:cNvPr>
          <p:cNvSpPr txBox="1"/>
          <p:nvPr/>
        </p:nvSpPr>
        <p:spPr>
          <a:xfrm>
            <a:off x="5995549" y="4824811"/>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32" name="Picture 31">
            <a:extLst>
              <a:ext uri="{FF2B5EF4-FFF2-40B4-BE49-F238E27FC236}">
                <a16:creationId xmlns:a16="http://schemas.microsoft.com/office/drawing/2014/main" id="{4651D05F-D978-4D77-5A6F-431F0E3145F6}"/>
              </a:ext>
            </a:extLst>
          </p:cNvPr>
          <p:cNvPicPr>
            <a:picLocks/>
          </p:cNvPicPr>
          <p:nvPr/>
        </p:nvPicPr>
        <p:blipFill>
          <a:blip r:embed="rId3"/>
          <a:stretch>
            <a:fillRect/>
          </a:stretch>
        </p:blipFill>
        <p:spPr>
          <a:xfrm>
            <a:off x="1261191" y="4709802"/>
            <a:ext cx="786384" cy="784016"/>
          </a:xfrm>
          <a:prstGeom prst="rect">
            <a:avLst/>
          </a:prstGeom>
        </p:spPr>
      </p:pic>
      <p:sp>
        <p:nvSpPr>
          <p:cNvPr id="36" name="Rectangle 35">
            <a:extLst>
              <a:ext uri="{FF2B5EF4-FFF2-40B4-BE49-F238E27FC236}">
                <a16:creationId xmlns:a16="http://schemas.microsoft.com/office/drawing/2014/main" id="{AB6D4DBD-7DB2-818C-8E78-10EF275CE6E9}"/>
              </a:ext>
            </a:extLst>
          </p:cNvPr>
          <p:cNvSpPr/>
          <p:nvPr/>
        </p:nvSpPr>
        <p:spPr>
          <a:xfrm>
            <a:off x="3332360" y="4886521"/>
            <a:ext cx="107132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GAIN</a:t>
            </a:r>
          </a:p>
        </p:txBody>
      </p:sp>
      <p:sp>
        <p:nvSpPr>
          <p:cNvPr id="37" name="Rectangle 36">
            <a:extLst>
              <a:ext uri="{FF2B5EF4-FFF2-40B4-BE49-F238E27FC236}">
                <a16:creationId xmlns:a16="http://schemas.microsoft.com/office/drawing/2014/main" id="{B84B0E3E-D636-3381-FCE8-1DE823B0DDD7}"/>
              </a:ext>
            </a:extLst>
          </p:cNvPr>
          <p:cNvSpPr/>
          <p:nvPr/>
        </p:nvSpPr>
        <p:spPr>
          <a:xfrm>
            <a:off x="9779137" y="4863651"/>
            <a:ext cx="182550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NO GAIN</a:t>
            </a:r>
          </a:p>
        </p:txBody>
      </p:sp>
      <p:pic>
        <p:nvPicPr>
          <p:cNvPr id="38" name="Picture 37">
            <a:extLst>
              <a:ext uri="{FF2B5EF4-FFF2-40B4-BE49-F238E27FC236}">
                <a16:creationId xmlns:a16="http://schemas.microsoft.com/office/drawing/2014/main" id="{D36815A2-65A9-995F-638A-2AEAA367A910}"/>
              </a:ext>
            </a:extLst>
          </p:cNvPr>
          <p:cNvPicPr>
            <a:picLocks noChangeAspect="1"/>
          </p:cNvPicPr>
          <p:nvPr/>
        </p:nvPicPr>
        <p:blipFill>
          <a:blip r:embed="rId4"/>
          <a:stretch>
            <a:fillRect/>
          </a:stretch>
        </p:blipFill>
        <p:spPr>
          <a:xfrm>
            <a:off x="8036379" y="4707434"/>
            <a:ext cx="787123" cy="786384"/>
          </a:xfrm>
          <a:prstGeom prst="rect">
            <a:avLst/>
          </a:prstGeom>
        </p:spPr>
      </p:pic>
      <p:pic>
        <p:nvPicPr>
          <p:cNvPr id="40" name="Picture 39">
            <a:extLst>
              <a:ext uri="{FF2B5EF4-FFF2-40B4-BE49-F238E27FC236}">
                <a16:creationId xmlns:a16="http://schemas.microsoft.com/office/drawing/2014/main" id="{D11D6E08-D984-6E22-A034-20CBE3A4DBE9}"/>
              </a:ext>
            </a:extLst>
          </p:cNvPr>
          <p:cNvPicPr>
            <a:picLocks noChangeAspect="1"/>
          </p:cNvPicPr>
          <p:nvPr/>
        </p:nvPicPr>
        <p:blipFill>
          <a:blip r:embed="rId5"/>
          <a:stretch>
            <a:fillRect/>
          </a:stretch>
        </p:blipFill>
        <p:spPr>
          <a:xfrm>
            <a:off x="1386640" y="5581551"/>
            <a:ext cx="576304" cy="548640"/>
          </a:xfrm>
          <a:prstGeom prst="rect">
            <a:avLst/>
          </a:prstGeom>
        </p:spPr>
      </p:pic>
      <p:pic>
        <p:nvPicPr>
          <p:cNvPr id="41" name="Picture 40">
            <a:extLst>
              <a:ext uri="{FF2B5EF4-FFF2-40B4-BE49-F238E27FC236}">
                <a16:creationId xmlns:a16="http://schemas.microsoft.com/office/drawing/2014/main" id="{224CC08B-EECC-F1A8-CCB0-5036C935ED34}"/>
              </a:ext>
            </a:extLst>
          </p:cNvPr>
          <p:cNvPicPr>
            <a:picLocks noChangeAspect="1"/>
          </p:cNvPicPr>
          <p:nvPr/>
        </p:nvPicPr>
        <p:blipFill>
          <a:blip r:embed="rId6"/>
          <a:stretch>
            <a:fillRect/>
          </a:stretch>
        </p:blipFill>
        <p:spPr>
          <a:xfrm flipH="1">
            <a:off x="1145066" y="5897558"/>
            <a:ext cx="588186" cy="602683"/>
          </a:xfrm>
          <a:prstGeom prst="rect">
            <a:avLst/>
          </a:prstGeom>
        </p:spPr>
      </p:pic>
      <p:pic>
        <p:nvPicPr>
          <p:cNvPr id="43" name="Picture 42">
            <a:extLst>
              <a:ext uri="{FF2B5EF4-FFF2-40B4-BE49-F238E27FC236}">
                <a16:creationId xmlns:a16="http://schemas.microsoft.com/office/drawing/2014/main" id="{6D406919-B53F-13F5-F86E-54825750D250}"/>
              </a:ext>
            </a:extLst>
          </p:cNvPr>
          <p:cNvPicPr>
            <a:picLocks noChangeAspect="1"/>
          </p:cNvPicPr>
          <p:nvPr/>
        </p:nvPicPr>
        <p:blipFill>
          <a:blip r:embed="rId7"/>
          <a:stretch>
            <a:fillRect/>
          </a:stretch>
        </p:blipFill>
        <p:spPr>
          <a:xfrm>
            <a:off x="8194958" y="5589307"/>
            <a:ext cx="578607" cy="548640"/>
          </a:xfrm>
          <a:prstGeom prst="rect">
            <a:avLst/>
          </a:prstGeom>
        </p:spPr>
      </p:pic>
      <p:pic>
        <p:nvPicPr>
          <p:cNvPr id="44" name="Picture 43">
            <a:extLst>
              <a:ext uri="{FF2B5EF4-FFF2-40B4-BE49-F238E27FC236}">
                <a16:creationId xmlns:a16="http://schemas.microsoft.com/office/drawing/2014/main" id="{5007C1B7-6668-8007-5D2B-54869CF9A111}"/>
              </a:ext>
            </a:extLst>
          </p:cNvPr>
          <p:cNvPicPr>
            <a:picLocks noChangeAspect="1"/>
          </p:cNvPicPr>
          <p:nvPr/>
        </p:nvPicPr>
        <p:blipFill>
          <a:blip r:embed="rId6"/>
          <a:stretch>
            <a:fillRect/>
          </a:stretch>
        </p:blipFill>
        <p:spPr>
          <a:xfrm>
            <a:off x="8373315" y="5917414"/>
            <a:ext cx="588989" cy="603504"/>
          </a:xfrm>
          <a:prstGeom prst="rect">
            <a:avLst/>
          </a:prstGeom>
        </p:spPr>
      </p:pic>
    </p:spTree>
    <p:extLst>
      <p:ext uri="{BB962C8B-B14F-4D97-AF65-F5344CB8AC3E}">
        <p14:creationId xmlns:p14="http://schemas.microsoft.com/office/powerpoint/2010/main" val="401038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Final ratings</a:t>
            </a:r>
          </a:p>
        </p:txBody>
      </p:sp>
    </p:spTree>
    <p:extLst>
      <p:ext uri="{BB962C8B-B14F-4D97-AF65-F5344CB8AC3E}">
        <p14:creationId xmlns:p14="http://schemas.microsoft.com/office/powerpoint/2010/main" val="296588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191697"/>
            <a:ext cx="4194122" cy="3014254"/>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FF"/>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804672" y="661521"/>
            <a:ext cx="10387584" cy="1631216"/>
          </a:xfrm>
          <a:prstGeom prst="rect">
            <a:avLst/>
          </a:prstGeom>
        </p:spPr>
        <p:txBody>
          <a:bodyPr wrap="square">
            <a:spAutoFit/>
          </a:bodyPr>
          <a:lstStyle/>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Before the experiment ends, we will ask you to rate photographs and scrambled images according to how much you like them. </a:t>
            </a:r>
          </a:p>
          <a:p>
            <a:pPr algn="ctr"/>
            <a:r>
              <a:rPr lang="en-US" sz="25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951551"/>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999269"/>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997268"/>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404988"/>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3" name="Oval 2">
            <a:extLst>
              <a:ext uri="{FF2B5EF4-FFF2-40B4-BE49-F238E27FC236}">
                <a16:creationId xmlns:a16="http://schemas.microsoft.com/office/drawing/2014/main" id="{2B7AEA65-A5A2-1642-8C53-B6C7B7B9FE42}"/>
              </a:ext>
            </a:extLst>
          </p:cNvPr>
          <p:cNvSpPr/>
          <p:nvPr/>
        </p:nvSpPr>
        <p:spPr>
          <a:xfrm>
            <a:off x="6298113" y="4882740"/>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749980"/>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469869"/>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886215"/>
            <a:ext cx="630388" cy="645925"/>
          </a:xfrm>
          <a:prstGeom prst="rect">
            <a:avLst/>
          </a:prstGeom>
        </p:spPr>
      </p:pic>
      <p:pic>
        <p:nvPicPr>
          <p:cNvPr id="14" name="Picture 13">
            <a:extLst>
              <a:ext uri="{FF2B5EF4-FFF2-40B4-BE49-F238E27FC236}">
                <a16:creationId xmlns:a16="http://schemas.microsoft.com/office/drawing/2014/main" id="{1334EE31-763E-09D0-C1F4-36DA3715130F}"/>
              </a:ext>
            </a:extLst>
          </p:cNvPr>
          <p:cNvPicPr>
            <a:picLocks noChangeAspect="1"/>
          </p:cNvPicPr>
          <p:nvPr/>
        </p:nvPicPr>
        <p:blipFill>
          <a:blip r:embed="rId5"/>
          <a:stretch>
            <a:fillRect/>
          </a:stretch>
        </p:blipFill>
        <p:spPr>
          <a:xfrm>
            <a:off x="5458156" y="3453994"/>
            <a:ext cx="1275688" cy="1275688"/>
          </a:xfrm>
          <a:prstGeom prst="rect">
            <a:avLst/>
          </a:prstGeom>
        </p:spPr>
      </p:pic>
    </p:spTree>
    <p:extLst>
      <p:ext uri="{BB962C8B-B14F-4D97-AF65-F5344CB8AC3E}">
        <p14:creationId xmlns:p14="http://schemas.microsoft.com/office/powerpoint/2010/main" val="279816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1793343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31599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Localizer</a:t>
            </a:r>
          </a:p>
        </p:txBody>
      </p:sp>
    </p:spTree>
    <p:extLst>
      <p:ext uri="{BB962C8B-B14F-4D97-AF65-F5344CB8AC3E}">
        <p14:creationId xmlns:p14="http://schemas.microsoft.com/office/powerpoint/2010/main" val="159290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pic>
        <p:nvPicPr>
          <p:cNvPr id="23" name="Picture 22">
            <a:extLst>
              <a:ext uri="{FF2B5EF4-FFF2-40B4-BE49-F238E27FC236}">
                <a16:creationId xmlns:a16="http://schemas.microsoft.com/office/drawing/2014/main" id="{24A08A91-3CBB-9B79-DCE8-2C11CAC19157}"/>
              </a:ext>
            </a:extLst>
          </p:cNvPr>
          <p:cNvPicPr>
            <a:picLocks noChangeAspect="1"/>
          </p:cNvPicPr>
          <p:nvPr/>
        </p:nvPicPr>
        <p:blipFill>
          <a:blip r:embed="rId3"/>
          <a:stretch>
            <a:fillRect/>
          </a:stretch>
        </p:blipFill>
        <p:spPr>
          <a:xfrm>
            <a:off x="7315064" y="4244204"/>
            <a:ext cx="3308070" cy="1654035"/>
          </a:xfrm>
          <a:prstGeom prst="rect">
            <a:avLst/>
          </a:prstGeom>
        </p:spPr>
      </p:pic>
      <p:pic>
        <p:nvPicPr>
          <p:cNvPr id="24" name="Picture 23">
            <a:extLst>
              <a:ext uri="{FF2B5EF4-FFF2-40B4-BE49-F238E27FC236}">
                <a16:creationId xmlns:a16="http://schemas.microsoft.com/office/drawing/2014/main" id="{935C3023-7084-285C-78B7-85DE181D061F}"/>
              </a:ext>
            </a:extLst>
          </p:cNvPr>
          <p:cNvPicPr>
            <a:picLocks noChangeAspect="1"/>
          </p:cNvPicPr>
          <p:nvPr/>
        </p:nvPicPr>
        <p:blipFill>
          <a:blip r:embed="rId4"/>
          <a:stretch>
            <a:fillRect/>
          </a:stretch>
        </p:blipFill>
        <p:spPr>
          <a:xfrm>
            <a:off x="9001076" y="5125824"/>
            <a:ext cx="562940" cy="1017506"/>
          </a:xfrm>
          <a:prstGeom prst="rect">
            <a:avLst/>
          </a:prstGeom>
        </p:spPr>
      </p:pic>
      <p:pic>
        <p:nvPicPr>
          <p:cNvPr id="26" name="Picture 25">
            <a:extLst>
              <a:ext uri="{FF2B5EF4-FFF2-40B4-BE49-F238E27FC236}">
                <a16:creationId xmlns:a16="http://schemas.microsoft.com/office/drawing/2014/main" id="{C2EEEC00-8DDC-4F0C-6041-B9FF29E047DE}"/>
              </a:ext>
            </a:extLst>
          </p:cNvPr>
          <p:cNvPicPr>
            <a:picLocks noChangeAspect="1"/>
          </p:cNvPicPr>
          <p:nvPr/>
        </p:nvPicPr>
        <p:blipFill>
          <a:blip r:embed="rId4"/>
          <a:stretch>
            <a:fillRect/>
          </a:stretch>
        </p:blipFill>
        <p:spPr>
          <a:xfrm flipH="1">
            <a:off x="7915582" y="5147811"/>
            <a:ext cx="564163" cy="1019717"/>
          </a:xfrm>
          <a:prstGeom prst="rect">
            <a:avLst/>
          </a:prstGeom>
        </p:spPr>
      </p:pic>
      <p:sp>
        <p:nvSpPr>
          <p:cNvPr id="29" name="Rectangle 28">
            <a:extLst>
              <a:ext uri="{FF2B5EF4-FFF2-40B4-BE49-F238E27FC236}">
                <a16:creationId xmlns:a16="http://schemas.microsoft.com/office/drawing/2014/main" id="{53CDF38A-CE64-632B-0E62-C2AED5183BA0}"/>
              </a:ext>
            </a:extLst>
          </p:cNvPr>
          <p:cNvSpPr/>
          <p:nvPr/>
        </p:nvSpPr>
        <p:spPr>
          <a:xfrm>
            <a:off x="436442" y="634745"/>
            <a:ext cx="11597900" cy="2400657"/>
          </a:xfrm>
          <a:prstGeom prst="rect">
            <a:avLst/>
          </a:prstGeom>
        </p:spPr>
        <p:txBody>
          <a:bodyPr wrap="square">
            <a:spAutoFit/>
          </a:bodyPr>
          <a:lstStyle/>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We will show you photographs, each presented very briefly.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Throughout the experiment, please place your right index finger on the “K” key, and your left index finger on the “D” key (see below).</a:t>
            </a:r>
          </a:p>
          <a:p>
            <a:pPr algn="ctr"/>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You are asked to press the ”D” key while the photograph is on the screen. </a:t>
            </a:r>
          </a:p>
        </p:txBody>
      </p:sp>
      <p:sp>
        <p:nvSpPr>
          <p:cNvPr id="34" name="Rectangle 33">
            <a:extLst>
              <a:ext uri="{FF2B5EF4-FFF2-40B4-BE49-F238E27FC236}">
                <a16:creationId xmlns:a16="http://schemas.microsoft.com/office/drawing/2014/main" id="{E5A1C73C-8B4A-D788-642C-7CFC39E0898E}"/>
              </a:ext>
            </a:extLst>
          </p:cNvPr>
          <p:cNvSpPr/>
          <p:nvPr/>
        </p:nvSpPr>
        <p:spPr>
          <a:xfrm>
            <a:off x="1266124"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highlight>
                <a:srgbClr val="C0C0C0"/>
              </a:highlight>
            </a:endParaRPr>
          </a:p>
        </p:txBody>
      </p:sp>
      <p:sp>
        <p:nvSpPr>
          <p:cNvPr id="35" name="Rectangle 34">
            <a:extLst>
              <a:ext uri="{FF2B5EF4-FFF2-40B4-BE49-F238E27FC236}">
                <a16:creationId xmlns:a16="http://schemas.microsoft.com/office/drawing/2014/main" id="{69DE8743-73C3-68F8-5354-5151CBC1C3B2}"/>
              </a:ext>
            </a:extLst>
          </p:cNvPr>
          <p:cNvSpPr/>
          <p:nvPr/>
        </p:nvSpPr>
        <p:spPr>
          <a:xfrm>
            <a:off x="3750758"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pic>
        <p:nvPicPr>
          <p:cNvPr id="36" name="Picture 35">
            <a:extLst>
              <a:ext uri="{FF2B5EF4-FFF2-40B4-BE49-F238E27FC236}">
                <a16:creationId xmlns:a16="http://schemas.microsoft.com/office/drawing/2014/main" id="{EDCEA88F-979F-4F15-B634-49ACF62FDF74}"/>
              </a:ext>
            </a:extLst>
          </p:cNvPr>
          <p:cNvPicPr>
            <a:picLocks noChangeAspect="1"/>
          </p:cNvPicPr>
          <p:nvPr/>
        </p:nvPicPr>
        <p:blipFill>
          <a:blip r:embed="rId5"/>
          <a:stretch>
            <a:fillRect/>
          </a:stretch>
        </p:blipFill>
        <p:spPr>
          <a:xfrm>
            <a:off x="1861919" y="4586325"/>
            <a:ext cx="1064159" cy="1064159"/>
          </a:xfrm>
          <a:prstGeom prst="rect">
            <a:avLst/>
          </a:prstGeom>
        </p:spPr>
      </p:pic>
      <p:pic>
        <p:nvPicPr>
          <p:cNvPr id="38" name="Picture 37">
            <a:extLst>
              <a:ext uri="{FF2B5EF4-FFF2-40B4-BE49-F238E27FC236}">
                <a16:creationId xmlns:a16="http://schemas.microsoft.com/office/drawing/2014/main" id="{7C72BC32-28F8-1076-796E-10CBDB9649FF}"/>
              </a:ext>
            </a:extLst>
          </p:cNvPr>
          <p:cNvPicPr>
            <a:picLocks noChangeAspect="1"/>
          </p:cNvPicPr>
          <p:nvPr/>
        </p:nvPicPr>
        <p:blipFill>
          <a:blip r:embed="rId6"/>
          <a:stretch>
            <a:fillRect/>
          </a:stretch>
        </p:blipFill>
        <p:spPr>
          <a:xfrm>
            <a:off x="4365980" y="4589780"/>
            <a:ext cx="1060704" cy="1060704"/>
          </a:xfrm>
          <a:prstGeom prst="rect">
            <a:avLst/>
          </a:prstGeom>
        </p:spPr>
      </p:pic>
      <p:pic>
        <p:nvPicPr>
          <p:cNvPr id="43" name="Picture 42">
            <a:extLst>
              <a:ext uri="{FF2B5EF4-FFF2-40B4-BE49-F238E27FC236}">
                <a16:creationId xmlns:a16="http://schemas.microsoft.com/office/drawing/2014/main" id="{5B3B0B4E-9EA9-95A1-6A14-9C14C0FF2E3E}"/>
              </a:ext>
            </a:extLst>
          </p:cNvPr>
          <p:cNvPicPr>
            <a:picLocks noChangeAspect="1"/>
          </p:cNvPicPr>
          <p:nvPr/>
        </p:nvPicPr>
        <p:blipFill>
          <a:blip r:embed="rId7"/>
          <a:stretch>
            <a:fillRect/>
          </a:stretch>
        </p:blipFill>
        <p:spPr>
          <a:xfrm>
            <a:off x="2076660" y="5789035"/>
            <a:ext cx="576304" cy="548640"/>
          </a:xfrm>
          <a:prstGeom prst="rect">
            <a:avLst/>
          </a:prstGeom>
        </p:spPr>
      </p:pic>
      <p:pic>
        <p:nvPicPr>
          <p:cNvPr id="44" name="Picture 43">
            <a:extLst>
              <a:ext uri="{FF2B5EF4-FFF2-40B4-BE49-F238E27FC236}">
                <a16:creationId xmlns:a16="http://schemas.microsoft.com/office/drawing/2014/main" id="{FD819D32-65C2-ED31-2C17-B4E5FC7FA680}"/>
              </a:ext>
            </a:extLst>
          </p:cNvPr>
          <p:cNvPicPr>
            <a:picLocks noChangeAspect="1"/>
          </p:cNvPicPr>
          <p:nvPr/>
        </p:nvPicPr>
        <p:blipFill>
          <a:blip r:embed="rId8"/>
          <a:stretch>
            <a:fillRect/>
          </a:stretch>
        </p:blipFill>
        <p:spPr>
          <a:xfrm flipH="1">
            <a:off x="1835086" y="6105042"/>
            <a:ext cx="588186" cy="602683"/>
          </a:xfrm>
          <a:prstGeom prst="rect">
            <a:avLst/>
          </a:prstGeom>
        </p:spPr>
      </p:pic>
      <p:pic>
        <p:nvPicPr>
          <p:cNvPr id="45" name="Picture 44">
            <a:extLst>
              <a:ext uri="{FF2B5EF4-FFF2-40B4-BE49-F238E27FC236}">
                <a16:creationId xmlns:a16="http://schemas.microsoft.com/office/drawing/2014/main" id="{4B6CBA0E-B946-8838-DF13-863FE3FCF50C}"/>
              </a:ext>
            </a:extLst>
          </p:cNvPr>
          <p:cNvPicPr>
            <a:picLocks noChangeAspect="1"/>
          </p:cNvPicPr>
          <p:nvPr/>
        </p:nvPicPr>
        <p:blipFill>
          <a:blip r:embed="rId7"/>
          <a:stretch>
            <a:fillRect/>
          </a:stretch>
        </p:blipFill>
        <p:spPr>
          <a:xfrm>
            <a:off x="4593055" y="5803038"/>
            <a:ext cx="576304" cy="548640"/>
          </a:xfrm>
          <a:prstGeom prst="rect">
            <a:avLst/>
          </a:prstGeom>
        </p:spPr>
      </p:pic>
      <p:pic>
        <p:nvPicPr>
          <p:cNvPr id="46" name="Picture 45">
            <a:extLst>
              <a:ext uri="{FF2B5EF4-FFF2-40B4-BE49-F238E27FC236}">
                <a16:creationId xmlns:a16="http://schemas.microsoft.com/office/drawing/2014/main" id="{A3AFFD8D-E36F-337B-53EC-D6F18F1AD1A3}"/>
              </a:ext>
            </a:extLst>
          </p:cNvPr>
          <p:cNvPicPr>
            <a:picLocks noChangeAspect="1"/>
          </p:cNvPicPr>
          <p:nvPr/>
        </p:nvPicPr>
        <p:blipFill>
          <a:blip r:embed="rId8"/>
          <a:stretch>
            <a:fillRect/>
          </a:stretch>
        </p:blipFill>
        <p:spPr>
          <a:xfrm flipH="1">
            <a:off x="4351481" y="6101116"/>
            <a:ext cx="588186" cy="602683"/>
          </a:xfrm>
          <a:prstGeom prst="rect">
            <a:avLst/>
          </a:prstGeom>
        </p:spPr>
      </p:pic>
    </p:spTree>
    <p:extLst>
      <p:ext uri="{BB962C8B-B14F-4D97-AF65-F5344CB8AC3E}">
        <p14:creationId xmlns:p14="http://schemas.microsoft.com/office/powerpoint/2010/main" val="423862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1266124"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highlight>
                <a:srgbClr val="C0C0C0"/>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436442" y="634745"/>
            <a:ext cx="11597900" cy="3170099"/>
          </a:xfrm>
          <a:prstGeom prst="rect">
            <a:avLst/>
          </a:prstGeom>
        </p:spPr>
        <p:txBody>
          <a:bodyPr wrap="square">
            <a:spAutoFit/>
          </a:bodyPr>
          <a:lstStyle/>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We will show you photographs, each presented very briefly. </a:t>
            </a: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You are asked to press the ”D” key while the photograph is on the screen.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Occasionally, there will be a red dot somewhere on top of the photograph, when this happens please press the ”K” key.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Please keep your eyes fixated at the center of the screen while the images are shown and when a “+” sign appears. </a:t>
            </a:r>
          </a:p>
        </p:txBody>
      </p:sp>
      <p:sp>
        <p:nvSpPr>
          <p:cNvPr id="2" name="Rectangle 1">
            <a:extLst>
              <a:ext uri="{FF2B5EF4-FFF2-40B4-BE49-F238E27FC236}">
                <a16:creationId xmlns:a16="http://schemas.microsoft.com/office/drawing/2014/main" id="{69873397-A554-7AC6-34CA-59F97C30376D}"/>
              </a:ext>
            </a:extLst>
          </p:cNvPr>
          <p:cNvSpPr/>
          <p:nvPr/>
        </p:nvSpPr>
        <p:spPr>
          <a:xfrm>
            <a:off x="3750758"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0" name="Rectangle 9">
            <a:extLst>
              <a:ext uri="{FF2B5EF4-FFF2-40B4-BE49-F238E27FC236}">
                <a16:creationId xmlns:a16="http://schemas.microsoft.com/office/drawing/2014/main" id="{4EF3E9D5-4B62-6AF6-E3B5-4D52C94937DA}"/>
              </a:ext>
            </a:extLst>
          </p:cNvPr>
          <p:cNvSpPr/>
          <p:nvPr/>
        </p:nvSpPr>
        <p:spPr>
          <a:xfrm>
            <a:off x="6235392"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 name="Rectangle 14">
            <a:extLst>
              <a:ext uri="{FF2B5EF4-FFF2-40B4-BE49-F238E27FC236}">
                <a16:creationId xmlns:a16="http://schemas.microsoft.com/office/drawing/2014/main" id="{B0FB85CB-5CC5-90CA-2742-7ED33DA6813C}"/>
              </a:ext>
            </a:extLst>
          </p:cNvPr>
          <p:cNvSpPr/>
          <p:nvPr/>
        </p:nvSpPr>
        <p:spPr>
          <a:xfrm>
            <a:off x="8720026"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pic>
        <p:nvPicPr>
          <p:cNvPr id="22" name="Picture 21">
            <a:extLst>
              <a:ext uri="{FF2B5EF4-FFF2-40B4-BE49-F238E27FC236}">
                <a16:creationId xmlns:a16="http://schemas.microsoft.com/office/drawing/2014/main" id="{16A04D20-AB8C-9443-7D84-82728F9BB1EE}"/>
              </a:ext>
            </a:extLst>
          </p:cNvPr>
          <p:cNvPicPr>
            <a:picLocks noChangeAspect="1"/>
          </p:cNvPicPr>
          <p:nvPr/>
        </p:nvPicPr>
        <p:blipFill>
          <a:blip r:embed="rId3"/>
          <a:stretch>
            <a:fillRect/>
          </a:stretch>
        </p:blipFill>
        <p:spPr>
          <a:xfrm>
            <a:off x="1861919" y="4586325"/>
            <a:ext cx="1064159" cy="1064159"/>
          </a:xfrm>
          <a:prstGeom prst="rect">
            <a:avLst/>
          </a:prstGeom>
        </p:spPr>
      </p:pic>
      <p:pic>
        <p:nvPicPr>
          <p:cNvPr id="25" name="Picture 24">
            <a:extLst>
              <a:ext uri="{FF2B5EF4-FFF2-40B4-BE49-F238E27FC236}">
                <a16:creationId xmlns:a16="http://schemas.microsoft.com/office/drawing/2014/main" id="{5BBD7DEF-2AC3-43A1-6CB9-3C54B3EE1E0E}"/>
              </a:ext>
            </a:extLst>
          </p:cNvPr>
          <p:cNvPicPr>
            <a:picLocks noChangeAspect="1"/>
          </p:cNvPicPr>
          <p:nvPr/>
        </p:nvPicPr>
        <p:blipFill>
          <a:blip r:embed="rId4"/>
          <a:stretch>
            <a:fillRect/>
          </a:stretch>
        </p:blipFill>
        <p:spPr>
          <a:xfrm>
            <a:off x="6867113" y="4586325"/>
            <a:ext cx="1050854" cy="1050854"/>
          </a:xfrm>
          <a:prstGeom prst="rect">
            <a:avLst/>
          </a:prstGeom>
        </p:spPr>
      </p:pic>
      <p:sp>
        <p:nvSpPr>
          <p:cNvPr id="28" name="TextBox 27">
            <a:extLst>
              <a:ext uri="{FF2B5EF4-FFF2-40B4-BE49-F238E27FC236}">
                <a16:creationId xmlns:a16="http://schemas.microsoft.com/office/drawing/2014/main" id="{666BE62B-0B74-E1B6-8CB2-D24700F5EC2B}"/>
              </a:ext>
            </a:extLst>
          </p:cNvPr>
          <p:cNvSpPr txBox="1"/>
          <p:nvPr/>
        </p:nvSpPr>
        <p:spPr>
          <a:xfrm>
            <a:off x="9715075" y="4841405"/>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33" name="Oval 32">
            <a:extLst>
              <a:ext uri="{FF2B5EF4-FFF2-40B4-BE49-F238E27FC236}">
                <a16:creationId xmlns:a16="http://schemas.microsoft.com/office/drawing/2014/main" id="{ABF397F6-90B9-757A-83C8-AFBDFDAC56F4}"/>
              </a:ext>
            </a:extLst>
          </p:cNvPr>
          <p:cNvSpPr/>
          <p:nvPr/>
        </p:nvSpPr>
        <p:spPr>
          <a:xfrm>
            <a:off x="6962424" y="4748937"/>
            <a:ext cx="184935" cy="18493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A087EE-D330-D30A-E359-CE053725C262}"/>
              </a:ext>
            </a:extLst>
          </p:cNvPr>
          <p:cNvPicPr>
            <a:picLocks noChangeAspect="1"/>
          </p:cNvPicPr>
          <p:nvPr/>
        </p:nvPicPr>
        <p:blipFill>
          <a:blip r:embed="rId5"/>
          <a:stretch>
            <a:fillRect/>
          </a:stretch>
        </p:blipFill>
        <p:spPr>
          <a:xfrm>
            <a:off x="4365980" y="4589780"/>
            <a:ext cx="1060704" cy="1060704"/>
          </a:xfrm>
          <a:prstGeom prst="rect">
            <a:avLst/>
          </a:prstGeom>
        </p:spPr>
      </p:pic>
      <p:pic>
        <p:nvPicPr>
          <p:cNvPr id="7" name="Picture 6">
            <a:extLst>
              <a:ext uri="{FF2B5EF4-FFF2-40B4-BE49-F238E27FC236}">
                <a16:creationId xmlns:a16="http://schemas.microsoft.com/office/drawing/2014/main" id="{7899FA9B-B7B2-E054-6AD6-086EF95513D4}"/>
              </a:ext>
            </a:extLst>
          </p:cNvPr>
          <p:cNvPicPr>
            <a:picLocks noChangeAspect="1"/>
          </p:cNvPicPr>
          <p:nvPr/>
        </p:nvPicPr>
        <p:blipFill>
          <a:blip r:embed="rId6"/>
          <a:stretch>
            <a:fillRect/>
          </a:stretch>
        </p:blipFill>
        <p:spPr>
          <a:xfrm>
            <a:off x="2076660" y="5789035"/>
            <a:ext cx="576304" cy="548640"/>
          </a:xfrm>
          <a:prstGeom prst="rect">
            <a:avLst/>
          </a:prstGeom>
        </p:spPr>
      </p:pic>
      <p:pic>
        <p:nvPicPr>
          <p:cNvPr id="9" name="Picture 8">
            <a:extLst>
              <a:ext uri="{FF2B5EF4-FFF2-40B4-BE49-F238E27FC236}">
                <a16:creationId xmlns:a16="http://schemas.microsoft.com/office/drawing/2014/main" id="{679EBF6A-99E6-0031-FD12-585A01BEF1F4}"/>
              </a:ext>
            </a:extLst>
          </p:cNvPr>
          <p:cNvPicPr>
            <a:picLocks noChangeAspect="1"/>
          </p:cNvPicPr>
          <p:nvPr/>
        </p:nvPicPr>
        <p:blipFill>
          <a:blip r:embed="rId7"/>
          <a:stretch>
            <a:fillRect/>
          </a:stretch>
        </p:blipFill>
        <p:spPr>
          <a:xfrm flipH="1">
            <a:off x="1835086" y="6105042"/>
            <a:ext cx="588186" cy="602683"/>
          </a:xfrm>
          <a:prstGeom prst="rect">
            <a:avLst/>
          </a:prstGeom>
        </p:spPr>
      </p:pic>
      <p:pic>
        <p:nvPicPr>
          <p:cNvPr id="11" name="Picture 10">
            <a:extLst>
              <a:ext uri="{FF2B5EF4-FFF2-40B4-BE49-F238E27FC236}">
                <a16:creationId xmlns:a16="http://schemas.microsoft.com/office/drawing/2014/main" id="{B4B960E1-B5D6-F995-9A54-62500B9A9138}"/>
              </a:ext>
            </a:extLst>
          </p:cNvPr>
          <p:cNvPicPr>
            <a:picLocks noChangeAspect="1"/>
          </p:cNvPicPr>
          <p:nvPr/>
        </p:nvPicPr>
        <p:blipFill>
          <a:blip r:embed="rId6"/>
          <a:stretch>
            <a:fillRect/>
          </a:stretch>
        </p:blipFill>
        <p:spPr>
          <a:xfrm>
            <a:off x="4593055" y="5803038"/>
            <a:ext cx="576304" cy="548640"/>
          </a:xfrm>
          <a:prstGeom prst="rect">
            <a:avLst/>
          </a:prstGeom>
        </p:spPr>
      </p:pic>
      <p:pic>
        <p:nvPicPr>
          <p:cNvPr id="12" name="Picture 11">
            <a:extLst>
              <a:ext uri="{FF2B5EF4-FFF2-40B4-BE49-F238E27FC236}">
                <a16:creationId xmlns:a16="http://schemas.microsoft.com/office/drawing/2014/main" id="{F74F3A25-07B9-3208-A574-4D77EE37F8D5}"/>
              </a:ext>
            </a:extLst>
          </p:cNvPr>
          <p:cNvPicPr>
            <a:picLocks noChangeAspect="1"/>
          </p:cNvPicPr>
          <p:nvPr/>
        </p:nvPicPr>
        <p:blipFill>
          <a:blip r:embed="rId7"/>
          <a:stretch>
            <a:fillRect/>
          </a:stretch>
        </p:blipFill>
        <p:spPr>
          <a:xfrm flipH="1">
            <a:off x="4351481" y="6101116"/>
            <a:ext cx="588186" cy="602683"/>
          </a:xfrm>
          <a:prstGeom prst="rect">
            <a:avLst/>
          </a:prstGeom>
        </p:spPr>
      </p:pic>
      <p:pic>
        <p:nvPicPr>
          <p:cNvPr id="13" name="Picture 12">
            <a:extLst>
              <a:ext uri="{FF2B5EF4-FFF2-40B4-BE49-F238E27FC236}">
                <a16:creationId xmlns:a16="http://schemas.microsoft.com/office/drawing/2014/main" id="{580DCADF-2900-07B2-2C43-70F4C0EBFC04}"/>
              </a:ext>
            </a:extLst>
          </p:cNvPr>
          <p:cNvPicPr>
            <a:picLocks noChangeAspect="1"/>
          </p:cNvPicPr>
          <p:nvPr/>
        </p:nvPicPr>
        <p:blipFill>
          <a:blip r:embed="rId8"/>
          <a:stretch>
            <a:fillRect/>
          </a:stretch>
        </p:blipFill>
        <p:spPr>
          <a:xfrm>
            <a:off x="7103236" y="5811523"/>
            <a:ext cx="578607" cy="548640"/>
          </a:xfrm>
          <a:prstGeom prst="rect">
            <a:avLst/>
          </a:prstGeom>
        </p:spPr>
      </p:pic>
      <p:pic>
        <p:nvPicPr>
          <p:cNvPr id="14" name="Picture 13">
            <a:extLst>
              <a:ext uri="{FF2B5EF4-FFF2-40B4-BE49-F238E27FC236}">
                <a16:creationId xmlns:a16="http://schemas.microsoft.com/office/drawing/2014/main" id="{773766CB-270B-EB7B-D3C6-3DA1FE0CE69E}"/>
              </a:ext>
            </a:extLst>
          </p:cNvPr>
          <p:cNvPicPr>
            <a:picLocks noChangeAspect="1"/>
          </p:cNvPicPr>
          <p:nvPr/>
        </p:nvPicPr>
        <p:blipFill>
          <a:blip r:embed="rId7"/>
          <a:stretch>
            <a:fillRect/>
          </a:stretch>
        </p:blipFill>
        <p:spPr>
          <a:xfrm>
            <a:off x="7281593" y="6139630"/>
            <a:ext cx="588989" cy="603504"/>
          </a:xfrm>
          <a:prstGeom prst="rect">
            <a:avLst/>
          </a:prstGeom>
        </p:spPr>
      </p:pic>
    </p:spTree>
    <p:extLst>
      <p:ext uri="{BB962C8B-B14F-4D97-AF65-F5344CB8AC3E}">
        <p14:creationId xmlns:p14="http://schemas.microsoft.com/office/powerpoint/2010/main" val="112059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Deliberation</a:t>
            </a:r>
          </a:p>
        </p:txBody>
      </p:sp>
    </p:spTree>
    <p:extLst>
      <p:ext uri="{BB962C8B-B14F-4D97-AF65-F5344CB8AC3E}">
        <p14:creationId xmlns:p14="http://schemas.microsoft.com/office/powerpoint/2010/main" val="91435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02232" y="956756"/>
              <a:ext cx="11587536" cy="3939540"/>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Your job in this experiment is to be an art dealer.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pairs of photographs taken by professional photographers. </a:t>
              </a:r>
            </a:p>
            <a:p>
              <a:pPr algn="ctr"/>
              <a:r>
                <a:rPr lang="en-US" sz="2500" dirty="0">
                  <a:solidFill>
                    <a:schemeClr val="bg1"/>
                  </a:solidFill>
                  <a:latin typeface="Arial" panose="020B0604020202020204" pitchFamily="34" charset="0"/>
                  <a:cs typeface="Arial" panose="020B0604020202020204" pitchFamily="34" charset="0"/>
                </a:rPr>
                <a:t>In each pair, you will choose photographs for an upcoming auction. </a:t>
              </a:r>
            </a:p>
            <a:p>
              <a:pPr algn="ctr"/>
              <a:r>
                <a:rPr lang="en-US" sz="2500" dirty="0">
                  <a:solidFill>
                    <a:schemeClr val="bg1"/>
                  </a:solidFill>
                  <a:latin typeface="Arial" panose="020B0604020202020204" pitchFamily="34" charset="0"/>
                  <a:cs typeface="Arial" panose="020B0604020202020204" pitchFamily="34" charset="0"/>
                </a:rPr>
                <a:t>Then the photographs will go on auction and you will find out whether you profited from each photograph or not. </a:t>
              </a:r>
            </a:p>
            <a:p>
              <a:pPr algn="ctr"/>
              <a:endParaRPr lang="en-US" sz="2500" b="1"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Your goal should be to choose photographs that will maximize your profits.</a:t>
              </a:r>
              <a:endParaRPr lang="he-IL" sz="2500" b="1" dirty="0">
                <a:solidFill>
                  <a:schemeClr val="bg1"/>
                </a:solidFill>
                <a:latin typeface="Arial" panose="020B0604020202020204" pitchFamily="34" charset="0"/>
                <a:cs typeface="Arial" panose="020B0604020202020204" pitchFamily="34" charset="0"/>
              </a:endParaRPr>
            </a:p>
            <a:p>
              <a:pPr algn="ctr"/>
              <a:endParaRPr lang="he-IL" sz="2500" b="1" dirty="0">
                <a:solidFill>
                  <a:schemeClr val="bg1"/>
                </a:solidFill>
                <a:latin typeface="Arial" panose="020B0604020202020204" pitchFamily="34" charset="0"/>
                <a:cs typeface="Arial" panose="020B0604020202020204" pitchFamily="34" charset="0"/>
              </a:endParaRPr>
            </a:p>
            <a:p>
              <a:pPr algn="ctr"/>
              <a:endParaRPr lang="en-US" sz="25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3543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02232" y="956756"/>
              <a:ext cx="11587536" cy="5478423"/>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Your job in this experiment is to be an art dealer.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pairs of photographs taken by professional photographers. </a:t>
              </a:r>
            </a:p>
            <a:p>
              <a:pPr algn="ctr"/>
              <a:r>
                <a:rPr lang="en-US" sz="2500" dirty="0">
                  <a:solidFill>
                    <a:schemeClr val="bg1"/>
                  </a:solidFill>
                  <a:latin typeface="Arial" panose="020B0604020202020204" pitchFamily="34" charset="0"/>
                  <a:cs typeface="Arial" panose="020B0604020202020204" pitchFamily="34" charset="0"/>
                </a:rPr>
                <a:t>In each pair, you will choose photographs for an upcoming auction. </a:t>
              </a:r>
            </a:p>
            <a:p>
              <a:pPr algn="ctr"/>
              <a:r>
                <a:rPr lang="en-US" sz="2500" dirty="0">
                  <a:solidFill>
                    <a:schemeClr val="bg1"/>
                  </a:solidFill>
                  <a:latin typeface="Arial" panose="020B0604020202020204" pitchFamily="34" charset="0"/>
                  <a:cs typeface="Arial" panose="020B0604020202020204" pitchFamily="34" charset="0"/>
                </a:rPr>
                <a:t>Then the photographs will go on auction and you will find out whether you profited from each photograph or not. </a:t>
              </a:r>
            </a:p>
            <a:p>
              <a:pPr algn="ctr"/>
              <a:endParaRPr lang="en-US" sz="2500" b="1"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Your goal should be to choose photographs that will maximize your profits.</a:t>
              </a:r>
              <a:endParaRPr lang="he-IL" sz="2500" b="1" dirty="0">
                <a:solidFill>
                  <a:schemeClr val="bg1"/>
                </a:solidFill>
                <a:latin typeface="Arial" panose="020B0604020202020204" pitchFamily="34" charset="0"/>
                <a:cs typeface="Arial" panose="020B0604020202020204" pitchFamily="34" charset="0"/>
              </a:endParaRPr>
            </a:p>
            <a:p>
              <a:pPr algn="ctr"/>
              <a:endParaRPr lang="he-IL" sz="2500" b="1"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Of course, you can’t know for sure which photograph will be worth a profit later, but some things to consider might be: how it looks, how original it is, the quality of the photograph, the content of the photograph, the lighting, the layout, etc..</a:t>
              </a:r>
            </a:p>
            <a:p>
              <a:pPr algn="ctr"/>
              <a:endParaRPr lang="en-US" sz="2500" b="1" dirty="0">
                <a:solidFill>
                  <a:schemeClr val="bg1"/>
                </a:solidFill>
                <a:latin typeface="Arial" panose="020B0604020202020204" pitchFamily="34" charset="0"/>
                <a:cs typeface="Arial" panose="020B0604020202020204" pitchFamily="34" charset="0"/>
              </a:endParaRPr>
            </a:p>
            <a:p>
              <a:pPr algn="ctr"/>
              <a:endParaRPr lang="en-US" sz="25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03838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18783" y="2063781"/>
              <a:ext cx="10749505" cy="2400657"/>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One of your decisions will be played out for real and you will earn a percentage of the auction outcome for that decision.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If the auction resulted in a gain, you will receive $1.5 as bonus payment. If it resulted in no gain, you will not receive bonus for this phase of the experiment.</a:t>
              </a:r>
              <a:endParaRPr lang="en-US" sz="25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01097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56906</TotalTime>
  <Words>1391</Words>
  <Application>Microsoft Macintosh PowerPoint</Application>
  <PresentationFormat>Widescreen</PresentationFormat>
  <Paragraphs>162</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Biderman</dc:creator>
  <cp:lastModifiedBy>Microsoft Office User</cp:lastModifiedBy>
  <cp:revision>181</cp:revision>
  <dcterms:created xsi:type="dcterms:W3CDTF">2019-02-21T20:26:27Z</dcterms:created>
  <dcterms:modified xsi:type="dcterms:W3CDTF">2023-06-26T17:39:10Z</dcterms:modified>
</cp:coreProperties>
</file>